
<file path=[Content_Types].xml><?xml version="1.0" encoding="utf-8"?>
<Types xmlns="http://schemas.openxmlformats.org/package/2006/content-types">
  <Override PartName="/ppt/slides/slide45.xml" ContentType="application/vnd.openxmlformats-officedocument.presentationml.slide+xml"/>
  <Override PartName="/ppt/slides/slide18.xml" ContentType="application/vnd.openxmlformats-officedocument.presentationml.slide+xml"/>
  <Override PartName="/ppt/slides/slide9.xml" ContentType="application/vnd.openxmlformats-officedocument.presentationml.slide+xml"/>
  <Override PartName="/ppt/slides/slide41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Override PartName="/ppt/slides/slide38.xml" ContentType="application/vnd.openxmlformats-officedocument.presentationml.slide+xml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s/slide34.xml" ContentType="application/vnd.openxmlformats-officedocument.presentationml.slide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22.xml" ContentType="application/vnd.openxmlformats-officedocument.presentationml.slide+xml"/>
  <Override PartName="/ppt/slides/slide30.xml" ContentType="application/vnd.openxmlformats-officedocument.presentationml.slide+xml"/>
  <Override PartName="/ppt/slides/slide46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tableStyles.xml" ContentType="application/vnd.openxmlformats-officedocument.presentationml.tableStyles+xml"/>
  <Override PartName="/ppt/slides/slide42.xml" ContentType="application/vnd.openxmlformats-officedocument.presentationml.slide+xml"/>
  <Override PartName="/ppt/slides/slide15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6.xml" ContentType="application/vnd.openxmlformats-officedocument.presentationml.slide+xml"/>
  <Override PartName="/ppt/slides/slide39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7.xml" ContentType="application/vnd.openxmlformats-officedocument.presentationml.slide+xml"/>
  <Override PartName="/ppt/slides/slide35.xml" ContentType="application/vnd.openxmlformats-officedocument.presentationml.slide+xml"/>
  <Override PartName="/ppt/slides/slide2.xml" ContentType="application/vnd.openxmlformats-officedocument.presentationml.slide+xml"/>
  <Override PartName="/ppt/theme/theme3.xml" ContentType="application/vnd.openxmlformats-officedocument.theme+xml"/>
  <Override PartName="/ppt/slideLayouts/slideLayout2.xml" ContentType="application/vnd.openxmlformats-officedocument.presentationml.slideLayout+xml"/>
  <Default Extension="png" ContentType="image/png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47.xml" ContentType="application/vnd.openxmlformats-officedocument.presentationml.slide+xml"/>
  <Override PartName="/ppt/slides/slide43.xml" ContentType="application/vnd.openxmlformats-officedocument.presentationml.slide+xml"/>
  <Override PartName="/ppt/slides/slide1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28.xml" ContentType="application/vnd.openxmlformats-officedocument.presentationml.slide+xml"/>
  <Override PartName="/ppt/slides/slide36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32.xml" ContentType="application/vnd.openxmlformats-officedocument.presentationml.slide+xml"/>
  <Override PartName="/ppt/slides/slide20.xml" ContentType="application/vnd.openxmlformats-officedocument.presentationml.slide+xml"/>
  <Override PartName="/ppt/slides/slide44.xml" ContentType="application/vnd.openxmlformats-officedocument.presentationml.slide+xml"/>
  <Override PartName="/ppt/slides/slide17.xml" ContentType="application/vnd.openxmlformats-officedocument.presentationml.slide+xml"/>
  <Override PartName="/ppt/slides/slide8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s/slide37.xml" ContentType="application/vnd.openxmlformats-officedocument.presentationml.slide+xml"/>
  <Override PartName="/ppt/slides/slide29.xml" ContentType="application/vnd.openxmlformats-officedocument.presentationml.slide+xml"/>
  <Default Extension="wmf" ContentType="image/x-wmf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767" r:id="rId1"/>
  </p:sldMasterIdLst>
  <p:notesMasterIdLst>
    <p:notesMasterId r:id="rId49"/>
  </p:notesMasterIdLst>
  <p:handoutMasterIdLst>
    <p:handoutMasterId r:id="rId50"/>
  </p:handoutMasterIdLst>
  <p:sldIdLst>
    <p:sldId id="256" r:id="rId2"/>
    <p:sldId id="302" r:id="rId3"/>
    <p:sldId id="280" r:id="rId4"/>
    <p:sldId id="283" r:id="rId5"/>
    <p:sldId id="284" r:id="rId6"/>
    <p:sldId id="301" r:id="rId7"/>
    <p:sldId id="282" r:id="rId8"/>
    <p:sldId id="285" r:id="rId9"/>
    <p:sldId id="258" r:id="rId10"/>
    <p:sldId id="265" r:id="rId11"/>
    <p:sldId id="311" r:id="rId12"/>
    <p:sldId id="306" r:id="rId13"/>
    <p:sldId id="307" r:id="rId14"/>
    <p:sldId id="308" r:id="rId15"/>
    <p:sldId id="261" r:id="rId16"/>
    <p:sldId id="286" r:id="rId17"/>
    <p:sldId id="266" r:id="rId18"/>
    <p:sldId id="288" r:id="rId19"/>
    <p:sldId id="289" r:id="rId20"/>
    <p:sldId id="269" r:id="rId21"/>
    <p:sldId id="270" r:id="rId22"/>
    <p:sldId id="271" r:id="rId23"/>
    <p:sldId id="295" r:id="rId24"/>
    <p:sldId id="272" r:id="rId25"/>
    <p:sldId id="273" r:id="rId26"/>
    <p:sldId id="274" r:id="rId27"/>
    <p:sldId id="275" r:id="rId28"/>
    <p:sldId id="296" r:id="rId29"/>
    <p:sldId id="303" r:id="rId30"/>
    <p:sldId id="304" r:id="rId31"/>
    <p:sldId id="305" r:id="rId32"/>
    <p:sldId id="299" r:id="rId33"/>
    <p:sldId id="290" r:id="rId34"/>
    <p:sldId id="291" r:id="rId35"/>
    <p:sldId id="292" r:id="rId36"/>
    <p:sldId id="293" r:id="rId37"/>
    <p:sldId id="294" r:id="rId38"/>
    <p:sldId id="297" r:id="rId39"/>
    <p:sldId id="259" r:id="rId40"/>
    <p:sldId id="276" r:id="rId41"/>
    <p:sldId id="277" r:id="rId42"/>
    <p:sldId id="278" r:id="rId43"/>
    <p:sldId id="279" r:id="rId44"/>
    <p:sldId id="298" r:id="rId45"/>
    <p:sldId id="300" r:id="rId46"/>
    <p:sldId id="309" r:id="rId47"/>
    <p:sldId id="310" r:id="rId4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 prnWhat="handouts4" clrMode="gray" frameSlides="1"/>
  <p:extLst>
    <p:ext uri="{E76CE94A-603C-4142-B9EB-6D1370010A27}">
      <p14:discardImageEditData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  <p:ext uri="{D31A062A-798A-4329-ABDD-BBA856620510}">
      <p14:defaultImageDpi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106" d="100"/>
          <a:sy n="106" d="100"/>
        </p:scale>
        <p:origin x="-96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handoutMaster" Target="handoutMasters/handoutMaster1.xml"/><Relationship Id="rId51" Type="http://schemas.openxmlformats.org/officeDocument/2006/relationships/printerSettings" Target="printerSettings/printerSettings1.bin"/><Relationship Id="rId52" Type="http://schemas.openxmlformats.org/officeDocument/2006/relationships/presProps" Target="presProps.xml"/><Relationship Id="rId53" Type="http://schemas.openxmlformats.org/officeDocument/2006/relationships/viewProps" Target="viewProps.xml"/><Relationship Id="rId54" Type="http://schemas.openxmlformats.org/officeDocument/2006/relationships/theme" Target="theme/theme1.xml"/><Relationship Id="rId55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15538B-BA20-0448-BF2F-3CF9980DE1D5}" type="datetimeFigureOut">
              <a:rPr lang="en-US" smtClean="0"/>
              <a:pPr/>
              <a:t>6/17/15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B8B957-E6CA-CD4D-BEC4-B70BCA2DB86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0609868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53021E-8E3A-4549-8DE9-AA1B27038F11}" type="datetimeFigureOut">
              <a:rPr lang="en-US" smtClean="0"/>
              <a:pPr/>
              <a:t>6/17/15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DF4CF8-FDF1-2145-8231-EC1D6BF4F46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6668781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Update with 2013 list</a:t>
            </a:r>
            <a:r>
              <a:rPr lang="en-US" baseline="0" smtClean="0"/>
              <a:t> </a:t>
            </a:r>
            <a:r>
              <a:rPr lang="en-US" smtClean="0"/>
              <a:t>http://splashdata.com/press/worstpasswords2013.htm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DF4CF8-FDF1-2145-8231-EC1D6BF4F467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4301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EFE3288-5236-4B45-8628-FABF9D270C37}" type="slidenum">
              <a:rPr lang="en-US"/>
              <a:pPr/>
              <a:t>39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69948" y="609600"/>
            <a:ext cx="5404104" cy="3282696"/>
          </a:xfrm>
          <a:prstGeom prst="roundRect">
            <a:avLst>
              <a:gd name="adj" fmla="val 10522"/>
            </a:avLst>
          </a:prstGeom>
          <a:ln w="57150">
            <a:solidFill>
              <a:schemeClr val="bg1"/>
            </a:soli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none"/>
        </p:style>
        <p:txBody>
          <a:bodyPr vert="horz" lIns="91440" tIns="182880" rIns="91440" bIns="182880" rtlCol="0">
            <a:normAutofit/>
            <a:scene3d>
              <a:camera prst="orthographicFront"/>
              <a:lightRig rig="chilly" dir="t"/>
            </a:scene3d>
            <a:sp3d extrusionH="6350">
              <a:extrusionClr>
                <a:schemeClr val="bg1"/>
              </a:extrusionClr>
            </a:sp3d>
          </a:bodyPr>
          <a:lstStyle>
            <a:lvl1pPr marL="342900" indent="-342900" algn="ctr" defTabSz="914400" rtl="0" eaLnBrk="1" latinLnBrk="0" hangingPunct="1">
              <a:lnSpc>
                <a:spcPts val="5200"/>
              </a:lnSpc>
              <a:spcBef>
                <a:spcPts val="2000"/>
              </a:spcBef>
              <a:buSzPct val="80000"/>
              <a:buFont typeface="Wingdings" pitchFamily="2" charset="2"/>
              <a:buNone/>
              <a:defRPr sz="5400" b="1" kern="1200" baseline="0">
                <a:gradFill>
                  <a:gsLst>
                    <a:gs pos="50000">
                      <a:schemeClr val="bg1">
                        <a:lumMod val="85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57400" y="4191000"/>
            <a:ext cx="5029200" cy="1447800"/>
          </a:xfrm>
          <a:effectLst/>
        </p:spPr>
        <p:txBody>
          <a:bodyPr vert="horz" lIns="91440" tIns="45720" rIns="91440" bIns="45720" rtlCol="0">
            <a:normAutofit/>
            <a:scene3d>
              <a:camera prst="orthographicFront"/>
              <a:lightRig rig="chilly" dir="t"/>
            </a:scene3d>
            <a:sp3d extrusionH="6350">
              <a:extrusionClr>
                <a:schemeClr val="bg1"/>
              </a:extrusionClr>
            </a:sp3d>
          </a:bodyPr>
          <a:lstStyle>
            <a:lvl1pPr marL="0" indent="0" algn="ctr" defTabSz="914400" rtl="0" eaLnBrk="1" latinLnBrk="0" hangingPunct="1">
              <a:spcBef>
                <a:spcPts val="0"/>
              </a:spcBef>
              <a:buSzPct val="80000"/>
              <a:buFont typeface="Wingdings" pitchFamily="2" charset="2"/>
              <a:buNone/>
              <a:defRPr sz="2000" b="1" kern="120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/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F62BC-242B-D148-AC09-592363D7F36C}" type="datetimeFigureOut">
              <a:rPr lang="en-US" smtClean="0"/>
              <a:pPr/>
              <a:t>6/17/15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F85F5-FB5E-4F79-A561-97039C58DE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F62BC-242B-D148-AC09-592363D7F36C}" type="datetimeFigureOut">
              <a:rPr lang="en-US" smtClean="0"/>
              <a:pPr/>
              <a:t>6/17/15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6F7CB-F258-F44B-B7EC-8E80587F944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91670" y="793376"/>
            <a:ext cx="3807293" cy="968189"/>
          </a:xfrm>
          <a:scene3d>
            <a:camera prst="orthographicFront"/>
            <a:lightRig rig="chilly" dir="t"/>
          </a:scene3d>
          <a:sp3d extrusionH="12700">
            <a:extrusionClr>
              <a:schemeClr val="bg1"/>
            </a:extrusionClr>
          </a:sp3d>
        </p:spPr>
        <p:txBody>
          <a:bodyPr vert="horz" lIns="91440" tIns="45720" rIns="91440" bIns="45720" rtlCol="0" anchor="b">
            <a:noAutofit/>
            <a:sp3d extrusionH="12700">
              <a:extrusionClr>
                <a:schemeClr val="bg1"/>
              </a:extrusionClr>
            </a:sp3d>
          </a:bodyPr>
          <a:lstStyle>
            <a:lvl1pPr algn="l" defTabSz="914400" rtl="0" eaLnBrk="1" latinLnBrk="0" hangingPunct="1">
              <a:lnSpc>
                <a:spcPts val="4000"/>
              </a:lnSpc>
              <a:spcBef>
                <a:spcPct val="0"/>
              </a:spcBef>
              <a:buNone/>
              <a:defRPr sz="3600" b="1" kern="1200" baseline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2"/>
          </p:nvPr>
        </p:nvSpPr>
        <p:spPr>
          <a:xfrm>
            <a:off x="591670" y="1748118"/>
            <a:ext cx="3807293" cy="3585882"/>
          </a:xfrm>
          <a:effectLst/>
        </p:spPr>
        <p:txBody>
          <a:bodyPr vert="horz" lIns="91440" tIns="45720" rIns="91440" bIns="45720" rtlCol="0">
            <a:normAutofit/>
            <a:scene3d>
              <a:camera prst="orthographicFront"/>
              <a:lightRig rig="chilly" dir="t"/>
            </a:scene3d>
            <a:sp3d extrusionH="6350">
              <a:extrusionClr>
                <a:schemeClr val="bg1"/>
              </a:extrusionClr>
            </a:sp3d>
          </a:bodyPr>
          <a:lstStyle>
            <a:lvl1pPr marL="0" indent="0">
              <a:lnSpc>
                <a:spcPct val="110000"/>
              </a:lnSpc>
              <a:buNone/>
              <a:defRPr sz="2000" kern="120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/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10000"/>
              </a:lnSpc>
              <a:spcBef>
                <a:spcPts val="2000"/>
              </a:spcBef>
              <a:buSzPct val="8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4800600" y="671514"/>
            <a:ext cx="3810000" cy="4599734"/>
          </a:xfrm>
          <a:prstGeom prst="roundRect">
            <a:avLst>
              <a:gd name="adj" fmla="val 4391"/>
            </a:avLst>
          </a:prstGeom>
          <a:noFill/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none"/>
        </p:style>
        <p:txBody>
          <a:bodyPr vert="horz" lIns="91440" tIns="45720" rIns="91440" bIns="45720" rtlCol="0">
            <a:noAutofit/>
            <a:scene3d>
              <a:camera prst="orthographicFront"/>
              <a:lightRig rig="chilly" dir="t"/>
            </a:scene3d>
            <a:sp3d extrusionH="6350">
              <a:bevelT w="19050" h="12700" prst="softRound"/>
              <a:extrusionClr>
                <a:schemeClr val="bg1"/>
              </a:extrusionClr>
            </a:sp3d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SzPct val="80000"/>
              <a:buFont typeface="Wingdings" pitchFamily="2" charset="2"/>
              <a:buNone/>
              <a:defRPr sz="2400" kern="120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innerShdw blurRad="63500" dist="25400" dir="10800000">
                    <a:schemeClr val="bg1">
                      <a:alpha val="50000"/>
                    </a:schemeClr>
                  </a:innerShdw>
                </a:effectLst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430306"/>
            <a:ext cx="5484813" cy="1143000"/>
          </a:xfr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3100" y="1747839"/>
            <a:ext cx="7823200" cy="4316411"/>
          </a:xfrm>
        </p:spPr>
        <p:txBody>
          <a:bodyPr vert="eaVert"/>
          <a:lstStyle>
            <a:lvl1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1pPr>
            <a:lvl2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2pPr>
            <a:lvl3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3pPr>
            <a:lvl4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4pPr>
            <a:lvl5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F62BC-242B-D148-AC09-592363D7F36C}" type="datetimeFigureOut">
              <a:rPr lang="en-US" smtClean="0"/>
              <a:pPr/>
              <a:t>6/17/15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6F7CB-F258-F44B-B7EC-8E80587F94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72082" y="389966"/>
            <a:ext cx="1524000" cy="5736198"/>
          </a:xfrm>
        </p:spPr>
        <p:txBody>
          <a:bodyPr vert="eaVert"/>
          <a:lstStyle>
            <a:lvl1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399" y="644525"/>
            <a:ext cx="6399213" cy="5419726"/>
          </a:xfrm>
        </p:spPr>
        <p:txBody>
          <a:bodyPr vert="eaVert"/>
          <a:lstStyle>
            <a:lvl1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1pPr>
            <a:lvl2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2pPr>
            <a:lvl3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3pPr>
            <a:lvl4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4pPr>
            <a:lvl5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F62BC-242B-D148-AC09-592363D7F36C}" type="datetimeFigureOut">
              <a:rPr lang="en-US" smtClean="0"/>
              <a:pPr/>
              <a:t>6/17/15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6F7CB-F258-F44B-B7EC-8E80587F94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F62BC-242B-D148-AC09-592363D7F36C}" type="datetimeFigureOut">
              <a:rPr lang="en-US" smtClean="0"/>
              <a:pPr/>
              <a:t>6/17/15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6F7CB-F258-F44B-B7EC-8E80587F94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1881187" y="631824"/>
            <a:ext cx="5407025" cy="3281363"/>
          </a:xfrm>
          <a:prstGeom prst="roundRect">
            <a:avLst>
              <a:gd name="adj" fmla="val 8881"/>
            </a:avLst>
          </a:prstGeom>
          <a:noFill/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none"/>
        </p:style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58368" y="4495800"/>
            <a:ext cx="7827264" cy="1219200"/>
          </a:xfrm>
        </p:spPr>
        <p:txBody>
          <a:bodyPr anchor="b" anchorCtr="0">
            <a:noAutofit/>
          </a:bodyPr>
          <a:lstStyle>
            <a:lvl1pPr>
              <a:lnSpc>
                <a:spcPts val="5200"/>
              </a:lnSpc>
              <a:defRPr sz="4800" b="1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8368" y="5715000"/>
            <a:ext cx="7827264" cy="50100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2000" b="1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21132"/>
            <a:ext cx="2133600" cy="300318"/>
          </a:xfrm>
        </p:spPr>
        <p:txBody>
          <a:bodyPr/>
          <a:lstStyle>
            <a:lvl1pPr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86F62BC-242B-D148-AC09-592363D7F36C}" type="datetimeFigureOut">
              <a:rPr lang="en-US" smtClean="0"/>
              <a:pPr/>
              <a:t>6/17/15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12541"/>
            <a:ext cx="2895600" cy="300318"/>
          </a:xfrm>
        </p:spPr>
        <p:txBody>
          <a:bodyPr/>
          <a:lstStyle>
            <a:lvl1pPr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12541"/>
            <a:ext cx="2133600" cy="300318"/>
          </a:xfrm>
        </p:spPr>
        <p:txBody>
          <a:bodyPr/>
          <a:lstStyle>
            <a:lvl1pPr>
              <a:defRPr sz="14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C76F7CB-F258-F44B-B7EC-8E80587F94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3100" y="2424953"/>
            <a:ext cx="7823200" cy="1474788"/>
          </a:xfrm>
        </p:spPr>
        <p:txBody>
          <a:bodyPr anchor="b" anchorCtr="0"/>
          <a:lstStyle>
            <a:lvl1pPr algn="ctr">
              <a:defRPr sz="4800" b="1" cap="none" baseline="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3100" y="3913188"/>
            <a:ext cx="7823200" cy="554694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0"/>
              </a:spcBef>
              <a:buSzPct val="80000"/>
              <a:buFont typeface="Wingdings" pitchFamily="2" charset="2"/>
              <a:buNone/>
              <a:defRPr sz="2000" b="1" kern="120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/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F62BC-242B-D148-AC09-592363D7F36C}" type="datetimeFigureOut">
              <a:rPr lang="en-US" smtClean="0"/>
              <a:pPr/>
              <a:t>6/17/15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6F7CB-F258-F44B-B7EC-8E80587F94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47838"/>
            <a:ext cx="3563470" cy="4316786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199" y="1747838"/>
            <a:ext cx="3565526" cy="4316786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F62BC-242B-D148-AC09-592363D7F36C}" type="datetimeFigureOut">
              <a:rPr lang="en-US" smtClean="0"/>
              <a:pPr/>
              <a:t>6/17/15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6F7CB-F258-F44B-B7EC-8E80587F94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398" y="1515035"/>
            <a:ext cx="3566160" cy="639762"/>
          </a:xfrm>
        </p:spPr>
        <p:txBody>
          <a:bodyPr anchor="b"/>
          <a:lstStyle>
            <a:lvl1pPr marL="0" indent="0" algn="ctr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4398" y="2271713"/>
            <a:ext cx="3566160" cy="3792911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58471" y="1515035"/>
            <a:ext cx="3566160" cy="639762"/>
          </a:xfrm>
        </p:spPr>
        <p:txBody>
          <a:bodyPr anchor="b"/>
          <a:lstStyle>
            <a:lvl1pPr marL="0" indent="0" algn="ctr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8471" y="2271713"/>
            <a:ext cx="3566160" cy="3792911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F62BC-242B-D148-AC09-592363D7F36C}" type="datetimeFigureOut">
              <a:rPr lang="en-US" smtClean="0"/>
              <a:pPr/>
              <a:t>6/17/15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6F7CB-F258-F44B-B7EC-8E80587F94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F62BC-242B-D148-AC09-592363D7F36C}" type="datetimeFigureOut">
              <a:rPr lang="en-US" smtClean="0"/>
              <a:pPr/>
              <a:t>6/17/15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6F7CB-F258-F44B-B7EC-8E80587F94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F62BC-242B-D148-AC09-592363D7F36C}" type="datetimeFigureOut">
              <a:rPr lang="en-US" smtClean="0"/>
              <a:pPr/>
              <a:t>6/17/15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6F7CB-F258-F44B-B7EC-8E80587F94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1670" y="793376"/>
            <a:ext cx="3794760" cy="968189"/>
          </a:xfrm>
        </p:spPr>
        <p:txBody>
          <a:bodyPr anchor="b"/>
          <a:lstStyle>
            <a:lvl1pPr algn="l">
              <a:lnSpc>
                <a:spcPts val="40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658906"/>
            <a:ext cx="3794760" cy="5405719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>
                <a:effectLst/>
              </a:defRPr>
            </a:lvl1pPr>
            <a:lvl2pPr>
              <a:spcBef>
                <a:spcPts val="2000"/>
              </a:spcBef>
              <a:defRPr sz="2000">
                <a:effectLst/>
              </a:defRPr>
            </a:lvl2pPr>
            <a:lvl3pPr>
              <a:spcBef>
                <a:spcPts val="2000"/>
              </a:spcBef>
              <a:defRPr sz="1800">
                <a:effectLst/>
              </a:defRPr>
            </a:lvl3pPr>
            <a:lvl4pPr>
              <a:spcBef>
                <a:spcPts val="2000"/>
              </a:spcBef>
              <a:defRPr sz="1800">
                <a:effectLst/>
              </a:defRPr>
            </a:lvl4pPr>
            <a:lvl5pPr>
              <a:spcBef>
                <a:spcPts val="2000"/>
              </a:spcBef>
              <a:defRPr sz="1800">
                <a:effectLst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1670" y="1748118"/>
            <a:ext cx="3794760" cy="3814482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buNone/>
              <a:defRPr sz="20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F62BC-242B-D148-AC09-592363D7F36C}" type="datetimeFigureOut">
              <a:rPr lang="en-US" smtClean="0"/>
              <a:pPr/>
              <a:t>6/17/15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A4845-A08A-4DF4-8D99-E2E7B6D41C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228601"/>
            <a:ext cx="7313613" cy="1264024"/>
          </a:xfrm>
          <a:prstGeom prst="rect">
            <a:avLst/>
          </a:prstGeom>
          <a:scene3d>
            <a:camera prst="orthographicFront"/>
            <a:lightRig rig="chilly" dir="t"/>
          </a:scene3d>
          <a:sp3d extrusionH="12700">
            <a:extrusionClr>
              <a:schemeClr val="bg1"/>
            </a:extrusionClr>
          </a:sp3d>
        </p:spPr>
        <p:txBody>
          <a:bodyPr vert="horz" lIns="91440" tIns="45720" rIns="91440" bIns="45720" rtlCol="0" anchor="ctr">
            <a:noAutofit/>
            <a:sp3d extrusionH="12700">
              <a:extrusionClr>
                <a:schemeClr val="bg1"/>
              </a:extrusionClr>
            </a:sp3d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747838"/>
            <a:ext cx="7313613" cy="4303338"/>
          </a:xfrm>
          <a:prstGeom prst="rect">
            <a:avLst/>
          </a:prstGeom>
          <a:effectLst/>
        </p:spPr>
        <p:txBody>
          <a:bodyPr vert="horz" lIns="91440" tIns="45720" rIns="91440" bIns="45720" rtlCol="0">
            <a:normAutofit/>
            <a:scene3d>
              <a:camera prst="orthographicFront"/>
              <a:lightRig rig="chilly" dir="t"/>
            </a:scene3d>
            <a:sp3d extrusionH="6350">
              <a:extrusionClr>
                <a:schemeClr val="bg1"/>
              </a:extrusionClr>
            </a:sp3d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225988"/>
            <a:ext cx="2133600" cy="2779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b="1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086F62BC-242B-D148-AC09-592363D7F36C}" type="datetimeFigureOut">
              <a:rPr lang="en-US" smtClean="0"/>
              <a:pPr/>
              <a:t>6/17/15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225988"/>
            <a:ext cx="2895600" cy="2779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100" b="1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225988"/>
            <a:ext cx="2133600" cy="2779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400" b="1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2C76F7CB-F258-F44B-B7EC-8E80587F944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  <p:sldLayoutId id="2147483779" r:id="rId12"/>
  </p:sldLayoutIdLst>
  <p:txStyles>
    <p:titleStyle>
      <a:lvl1pPr algn="ctr" defTabSz="914400" rtl="0" eaLnBrk="1" latinLnBrk="0" hangingPunct="1">
        <a:lnSpc>
          <a:spcPts val="5600"/>
        </a:lnSpc>
        <a:spcBef>
          <a:spcPct val="0"/>
        </a:spcBef>
        <a:buNone/>
        <a:defRPr sz="5400" b="1" kern="1200" baseline="0">
          <a:gradFill>
            <a:gsLst>
              <a:gs pos="50000">
                <a:schemeClr val="tx1">
                  <a:lumMod val="65000"/>
                  <a:lumOff val="3500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</a:gsLst>
            <a:lin ang="5400000" scaled="0"/>
          </a:gradFill>
          <a:effectLst/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SzPct val="80000"/>
        <a:buFont typeface="Wingdings" pitchFamily="2" charset="2"/>
        <a:buChar char="l"/>
        <a:defRPr sz="2400" kern="1200">
          <a:gradFill>
            <a:gsLst>
              <a:gs pos="50000">
                <a:schemeClr val="tx1">
                  <a:lumMod val="65000"/>
                  <a:lumOff val="3500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</a:gsLst>
            <a:lin ang="5400000" scaled="0"/>
          </a:gradFill>
          <a:effectLst/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ct val="20000"/>
        </a:spcBef>
        <a:buSzPct val="80000"/>
        <a:buFont typeface="Wingdings" pitchFamily="2" charset="2"/>
        <a:buChar char="l"/>
        <a:defRPr sz="2200" kern="1200">
          <a:gradFill>
            <a:gsLst>
              <a:gs pos="50000">
                <a:schemeClr val="tx1">
                  <a:lumMod val="65000"/>
                  <a:lumOff val="3500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</a:gsLst>
            <a:lin ang="5400000" scaled="0"/>
          </a:gradFill>
          <a:effectLst/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ct val="20000"/>
        </a:spcBef>
        <a:buSzPct val="80000"/>
        <a:buFont typeface="Wingdings" pitchFamily="2" charset="2"/>
        <a:buChar char="l"/>
        <a:defRPr sz="2000" kern="1200">
          <a:gradFill>
            <a:gsLst>
              <a:gs pos="50000">
                <a:schemeClr val="tx1">
                  <a:lumMod val="65000"/>
                  <a:lumOff val="3500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</a:gsLst>
            <a:lin ang="5400000" scaled="0"/>
          </a:gradFill>
          <a:effectLst/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ct val="20000"/>
        </a:spcBef>
        <a:buSzPct val="80000"/>
        <a:buFont typeface="Wingdings" pitchFamily="2" charset="2"/>
        <a:buChar char="l"/>
        <a:defRPr sz="1800" kern="1200">
          <a:gradFill>
            <a:gsLst>
              <a:gs pos="50000">
                <a:schemeClr val="tx1">
                  <a:lumMod val="65000"/>
                  <a:lumOff val="3500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</a:gsLst>
            <a:lin ang="5400000" scaled="0"/>
          </a:gradFill>
          <a:effectLst/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ct val="20000"/>
        </a:spcBef>
        <a:buSzPct val="80000"/>
        <a:buFont typeface="Wingdings" pitchFamily="2" charset="2"/>
        <a:buChar char="l"/>
        <a:defRPr sz="1800" kern="1200">
          <a:gradFill>
            <a:gsLst>
              <a:gs pos="50000">
                <a:schemeClr val="tx1">
                  <a:lumMod val="65000"/>
                  <a:lumOff val="3500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</a:gsLst>
            <a:lin ang="5400000" scaled="0"/>
          </a:gra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insidepro.com/eng/egb.shtml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arstechnica.com/apple/news/2011/10/researchers-can-keylog-your-pc-using-your-iphones-accelerometer.ars?utm_source=rss&amp;utm_medium=rss&amp;utm_campaign=rss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emc.com/collateral/software/white-papers/h11013-rsa-dcp-0812-wp.pdf" TargetMode="External"/><Relationship Id="rId3" Type="http://schemas.openxmlformats.org/officeDocument/2006/relationships/hyperlink" Target="http://www.emc.com/security/rsa-distributed-credential-protection.htm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wm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publishing.ucf.edu/sites/itr/cst/Pages/IsoPassword.aspx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oboform.com/" TargetMode="External"/><Relationship Id="rId4" Type="http://schemas.openxmlformats.org/officeDocument/2006/relationships/hyperlink" Target="http://en.wikipedia.org/wiki/PBKDF2%23Systems_that_use_PBKDF2" TargetMode="External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2" Type="http://schemas.openxmlformats.org/officeDocument/2006/relationships/hyperlink" Target="https://agilebits.com/onepassword/mac/screenshots" TargetMode="Externa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orld.std.com/~reinhold/diceware.html" TargetMode="Externa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orld.std.com/~reinhold/dicewarefaq.html%23specialchars" TargetMode="Externa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0.png"/><Relationship Id="rId3" Type="http://schemas.openxmlformats.org/officeDocument/2006/relationships/hyperlink" Target="http://arstechnica.com/security/2014/06/its-official-malicious-hackers-have-crappy-password-hygiene-too/" TargetMode="Externa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online-password-manager-review.toptenreviews.com" TargetMode="External"/><Relationship Id="rId3" Type="http://schemas.openxmlformats.org/officeDocument/2006/relationships/hyperlink" Target="http://www.makeuseof.com/pages/the-password-management-guide-fulltext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hyperlink" Target="http://splashdata.com/press/worst-passwords-of-2014.htm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facebook.com/steven.hornik.5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Passwords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Access Controls and Authentication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GPU Cracking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What is it?</a:t>
            </a:r>
          </a:p>
          <a:p>
            <a:pPr lvl="1"/>
            <a:r>
              <a:rPr lang="en-US" dirty="0" smtClean="0"/>
              <a:t>Using a graphics card to brute-force passwords</a:t>
            </a:r>
          </a:p>
          <a:p>
            <a:r>
              <a:rPr lang="en-US" dirty="0" smtClean="0"/>
              <a:t>How fast does it work?</a:t>
            </a:r>
          </a:p>
          <a:p>
            <a:pPr lvl="1"/>
            <a:r>
              <a:rPr lang="en-US" dirty="0" smtClean="0"/>
              <a:t>Millions of attempt per second</a:t>
            </a:r>
          </a:p>
          <a:p>
            <a:pPr lvl="1"/>
            <a:r>
              <a:rPr lang="en-US" dirty="0" smtClean="0">
                <a:hlinkClick r:id="rId2"/>
              </a:rPr>
              <a:t>GPU Bruteforcer</a:t>
            </a:r>
            <a:r>
              <a:rPr lang="en-US" dirty="0" smtClean="0"/>
              <a:t> 450 million per second, but…</a:t>
            </a:r>
          </a:p>
          <a:p>
            <a:pPr lvl="2"/>
            <a:r>
              <a:rPr lang="en-US" dirty="0" smtClean="0"/>
              <a:t>It depends on hash</a:t>
            </a:r>
          </a:p>
          <a:p>
            <a:pPr lvl="2"/>
            <a:r>
              <a:rPr lang="en-US" dirty="0" smtClean="0"/>
              <a:t>How long would a </a:t>
            </a:r>
            <a:r>
              <a:rPr lang="en-US" dirty="0" smtClean="0">
                <a:solidFill>
                  <a:srgbClr val="FF0000"/>
                </a:solidFill>
              </a:rPr>
              <a:t>12</a:t>
            </a:r>
            <a:r>
              <a:rPr lang="en-US" dirty="0" smtClean="0"/>
              <a:t> character password using , U, </a:t>
            </a:r>
            <a:r>
              <a:rPr lang="en-US" dirty="0" err="1" smtClean="0"/>
              <a:t>l</a:t>
            </a:r>
            <a:r>
              <a:rPr lang="en-US" dirty="0" smtClean="0"/>
              <a:t>, 0-9, &amp;^% take?</a:t>
            </a:r>
          </a:p>
          <a:p>
            <a:pPr lvl="3"/>
            <a:r>
              <a:rPr lang="en-US" dirty="0" smtClean="0"/>
              <a:t>94</a:t>
            </a:r>
            <a:r>
              <a:rPr lang="en-US" dirty="0" smtClean="0">
                <a:latin typeface="Lucida Grande"/>
                <a:ea typeface="Lucida Grande"/>
                <a:cs typeface="Lucida Grande"/>
              </a:rPr>
              <a:t>⌃8 = 6,095,689,385,410,816</a:t>
            </a:r>
          </a:p>
          <a:p>
            <a:pPr lvl="4"/>
            <a:r>
              <a:rPr lang="en-US" dirty="0" smtClean="0">
                <a:latin typeface="Lucida Grande"/>
                <a:ea typeface="Lucida Grande"/>
                <a:cs typeface="Lucida Grande"/>
              </a:rPr>
              <a:t>MD5 = 166 days?</a:t>
            </a:r>
          </a:p>
          <a:p>
            <a:pPr lvl="4"/>
            <a:r>
              <a:rPr lang="en-US" dirty="0" smtClean="0">
                <a:latin typeface="Lucida Grande"/>
                <a:ea typeface="Lucida Grande"/>
                <a:cs typeface="Lucida Grande"/>
              </a:rPr>
              <a:t>SHA-512 = 5,427 days? ~15 years</a:t>
            </a:r>
          </a:p>
          <a:p>
            <a:pPr lvl="4"/>
            <a:r>
              <a:rPr lang="en-US" dirty="0" smtClean="0">
                <a:latin typeface="Lucida Grande"/>
                <a:ea typeface="Lucida Grande"/>
                <a:cs typeface="Lucida Grande"/>
              </a:rPr>
              <a:t>Even </a:t>
            </a:r>
            <a:r>
              <a:rPr lang="en-US" dirty="0" smtClean="0">
                <a:solidFill>
                  <a:srgbClr val="FF0000"/>
                </a:solidFill>
                <a:latin typeface="Lucida Grande"/>
                <a:ea typeface="Lucida Grande"/>
                <a:cs typeface="Lucida Grande"/>
              </a:rPr>
              <a:t>6</a:t>
            </a:r>
            <a:r>
              <a:rPr lang="en-US" dirty="0" smtClean="0">
                <a:latin typeface="Lucida Grande"/>
                <a:ea typeface="Lucida Grande"/>
                <a:cs typeface="Lucida Grande"/>
              </a:rPr>
              <a:t> character password would take: ~15 hours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ArsTechnica</a:t>
            </a:r>
            <a:r>
              <a:rPr lang="en-US" dirty="0" smtClean="0"/>
              <a:t> Breach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did this article have to say about salting passwords and choosing a hashing algorithm?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Hashing Password Algorithms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 smtClean="0"/>
              <a:t>PBKDF2</a:t>
            </a:r>
          </a:p>
          <a:p>
            <a:pPr lvl="1"/>
            <a:r>
              <a:rPr lang="en-US" b="1" dirty="0" smtClean="0"/>
              <a:t>To derive a key PBKDF2 does the following:</a:t>
            </a:r>
          </a:p>
          <a:p>
            <a:pPr lvl="1"/>
            <a:r>
              <a:rPr lang="en-US" b="1" dirty="0" smtClean="0"/>
              <a:t>DK = PBKDF2(PRF, Password, Salt, </a:t>
            </a:r>
            <a:r>
              <a:rPr lang="en-US" b="1" dirty="0" err="1" smtClean="0"/>
              <a:t>c</a:t>
            </a:r>
            <a:r>
              <a:rPr lang="en-US" b="1" dirty="0" smtClean="0"/>
              <a:t>, </a:t>
            </a:r>
            <a:r>
              <a:rPr lang="en-US" b="1" dirty="0" err="1" smtClean="0"/>
              <a:t>dkLen</a:t>
            </a:r>
            <a:r>
              <a:rPr lang="en-US" b="1" dirty="0" smtClean="0"/>
              <a:t>)</a:t>
            </a:r>
          </a:p>
          <a:p>
            <a:pPr lvl="2"/>
            <a:r>
              <a:rPr lang="en-US" b="1" dirty="0" smtClean="0"/>
              <a:t>Where DK is the derived key, PRF is the preferred HMAC function (this can be a SHA-1/2 HMAC, the password is used as a key for the HMAC and the salt as text), </a:t>
            </a:r>
            <a:r>
              <a:rPr lang="en-US" b="1" dirty="0" err="1" smtClean="0"/>
              <a:t>c</a:t>
            </a:r>
            <a:r>
              <a:rPr lang="en-US" b="1" dirty="0" smtClean="0"/>
              <a:t> is the amount of iterations and </a:t>
            </a:r>
            <a:r>
              <a:rPr lang="en-US" b="1" dirty="0" err="1" smtClean="0"/>
              <a:t>dkLen</a:t>
            </a:r>
            <a:r>
              <a:rPr lang="en-US" b="1" dirty="0" smtClean="0"/>
              <a:t> is the length of the derived key.</a:t>
            </a:r>
          </a:p>
          <a:p>
            <a:pPr lvl="2"/>
            <a:r>
              <a:rPr lang="en-US" b="1" dirty="0" smtClean="0"/>
              <a:t> A salt should, by definition of the standard, be at least 64-bits of length and the minimum amount of iterations should be 1024.</a:t>
            </a:r>
          </a:p>
          <a:p>
            <a:pPr lvl="1"/>
            <a:r>
              <a:rPr lang="en-US" b="1" dirty="0" smtClean="0"/>
              <a:t>So using PBKDF2 you require the cracker to try 1024 attempts for each hash!</a:t>
            </a:r>
          </a:p>
          <a:p>
            <a:pPr lvl="1"/>
            <a:r>
              <a:rPr lang="en-US" b="1" dirty="0" err="1" smtClean="0"/>
              <a:t>c</a:t>
            </a:r>
            <a:r>
              <a:rPr lang="en-US" b="1" dirty="0" smtClean="0"/>
              <a:t> can be increased making it slower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Hashing Password Algorithms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err="1" smtClean="0"/>
              <a:t>bcrypt</a:t>
            </a:r>
            <a:endParaRPr lang="en-US" b="1" dirty="0" smtClean="0"/>
          </a:p>
          <a:p>
            <a:pPr lvl="1"/>
            <a:r>
              <a:rPr lang="en-US" b="1" dirty="0" smtClean="0"/>
              <a:t>currently the </a:t>
            </a:r>
            <a:r>
              <a:rPr lang="en-US" b="1" dirty="0" err="1" smtClean="0"/>
              <a:t>defacto</a:t>
            </a:r>
            <a:r>
              <a:rPr lang="en-US" b="1" dirty="0" smtClean="0"/>
              <a:t> secure standard for password hashing. </a:t>
            </a:r>
          </a:p>
          <a:p>
            <a:pPr lvl="1"/>
            <a:r>
              <a:rPr lang="en-US" b="1" dirty="0" smtClean="0"/>
              <a:t>It’s derived from the Blowfish block cipher which, to generate the hash, uses look up tables which are initiated in memory.</a:t>
            </a:r>
          </a:p>
          <a:p>
            <a:pPr lvl="1"/>
            <a:r>
              <a:rPr lang="en-US" b="1" dirty="0" smtClean="0"/>
              <a:t> This means a certain amount of memory space needs to be used before a hash can be generated. This can be done on CPU</a:t>
            </a:r>
          </a:p>
          <a:p>
            <a:pPr lvl="1"/>
            <a:r>
              <a:rPr lang="en-US" b="1" dirty="0" smtClean="0"/>
              <a:t>But using a GPU becomes a lot more cumbersome due to memory restrictions.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Hashing Password Algorithms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err="1" smtClean="0"/>
              <a:t>scrypt</a:t>
            </a:r>
            <a:endParaRPr lang="en-US" b="1" dirty="0" smtClean="0"/>
          </a:p>
          <a:p>
            <a:pPr lvl="1"/>
            <a:r>
              <a:rPr lang="en-US" b="1" dirty="0" smtClean="0"/>
              <a:t>Has the same properties as </a:t>
            </a:r>
            <a:r>
              <a:rPr lang="en-US" b="1" dirty="0" err="1" smtClean="0"/>
              <a:t>bcrypt</a:t>
            </a:r>
            <a:r>
              <a:rPr lang="en-US" b="1" dirty="0" smtClean="0"/>
              <a:t>, except that when you increase rounds, it exponentially increases calculation time and memory space required to generate the hash. </a:t>
            </a:r>
          </a:p>
          <a:p>
            <a:pPr lvl="1"/>
            <a:r>
              <a:rPr lang="en-US" b="1" dirty="0" smtClean="0"/>
              <a:t>Newer then </a:t>
            </a:r>
            <a:r>
              <a:rPr lang="en-US" b="1" dirty="0" err="1" smtClean="0"/>
              <a:t>bcrypt</a:t>
            </a:r>
            <a:r>
              <a:rPr lang="en-US" b="1" dirty="0" smtClean="0"/>
              <a:t> so not as much security research vetting has been done</a:t>
            </a:r>
          </a:p>
          <a:p>
            <a:r>
              <a:rPr lang="en-US" dirty="0" smtClean="0">
                <a:latin typeface="Lucida Grande"/>
                <a:ea typeface="Lucida Grande"/>
                <a:cs typeface="Lucida Grande"/>
              </a:rPr>
              <a:t>Easy Audit Question for SOX Compliance</a:t>
            </a:r>
          </a:p>
          <a:p>
            <a:pPr lvl="1"/>
            <a:r>
              <a:rPr lang="en-US" dirty="0" smtClean="0">
                <a:latin typeface="Lucida Grande"/>
                <a:ea typeface="Lucida Grande"/>
                <a:cs typeface="Lucida Grande"/>
              </a:rPr>
              <a:t>How are you hashing your passwords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Footer Placeholder 4"/>
          <p:cNvSpPr>
            <a:spLocks noGrp="1"/>
          </p:cNvSpPr>
          <p:nvPr>
            <p:ph type="ftr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>
                <a:ea typeface="ＭＳ Ｐゴシック" pitchFamily="-84" charset="-128"/>
                <a:cs typeface="ＭＳ Ｐゴシック" pitchFamily="-84" charset="-128"/>
              </a:rPr>
              <a:t>Copyright Pearson Prentice-Hall 2010</a:t>
            </a:r>
          </a:p>
        </p:txBody>
      </p:sp>
      <p:sp>
        <p:nvSpPr>
          <p:cNvPr id="45058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>
              <a:lnSpc>
                <a:spcPct val="80000"/>
              </a:lnSpc>
            </a:pPr>
            <a:r>
              <a:rPr lang="en-US" sz="2300" b="1"/>
              <a:t>Other Password Threats</a:t>
            </a:r>
          </a:p>
          <a:p>
            <a:pPr lvl="1" eaLnBrk="1">
              <a:lnSpc>
                <a:spcPct val="80000"/>
              </a:lnSpc>
            </a:pPr>
            <a:r>
              <a:rPr lang="en-US" sz="2000"/>
              <a:t>Keystroke Capture Software</a:t>
            </a:r>
          </a:p>
          <a:p>
            <a:pPr lvl="2" eaLnBrk="1">
              <a:lnSpc>
                <a:spcPct val="80000"/>
              </a:lnSpc>
            </a:pPr>
            <a:r>
              <a:rPr lang="en-US" sz="2000"/>
              <a:t>Trojan horse displays a fake login screen, reports its finding to attackers</a:t>
            </a:r>
          </a:p>
          <a:p>
            <a:pPr lvl="1" eaLnBrk="1">
              <a:lnSpc>
                <a:spcPct val="80000"/>
              </a:lnSpc>
            </a:pPr>
            <a:r>
              <a:rPr lang="en-US" sz="2000"/>
              <a:t>Shoulder Surfing</a:t>
            </a:r>
          </a:p>
          <a:p>
            <a:pPr lvl="2" eaLnBrk="1">
              <a:lnSpc>
                <a:spcPct val="80000"/>
              </a:lnSpc>
            </a:pPr>
            <a:r>
              <a:rPr lang="en-US" sz="2000"/>
              <a:t>Attacker watches as the victim types a password</a:t>
            </a:r>
          </a:p>
          <a:p>
            <a:pPr lvl="2" eaLnBrk="1">
              <a:lnSpc>
                <a:spcPct val="80000"/>
              </a:lnSpc>
            </a:pPr>
            <a:r>
              <a:rPr lang="en-US" sz="2000"/>
              <a:t>Even partial information can be useful</a:t>
            </a:r>
          </a:p>
          <a:p>
            <a:pPr lvl="3" eaLnBrk="1">
              <a:lnSpc>
                <a:spcPct val="80000"/>
              </a:lnSpc>
            </a:pPr>
            <a:r>
              <a:rPr lang="en-US" sz="1600"/>
              <a:t>Part of the password: P_ _sw_ _d</a:t>
            </a:r>
          </a:p>
          <a:p>
            <a:pPr lvl="3" eaLnBrk="1">
              <a:lnSpc>
                <a:spcPct val="80000"/>
              </a:lnSpc>
            </a:pPr>
            <a:r>
              <a:rPr lang="en-US" sz="1600"/>
              <a:t>Length of the password (reduces time to do brute-force cracking)</a:t>
            </a:r>
          </a:p>
          <a:p>
            <a:pPr lvl="1" eaLnBrk="1">
              <a:lnSpc>
                <a:spcPct val="80000"/>
              </a:lnSpc>
            </a:pPr>
            <a:r>
              <a:rPr lang="en-US" sz="2000"/>
              <a:t>iPhone/smartphone keylogging (reported 10/18/2011)</a:t>
            </a:r>
          </a:p>
          <a:p>
            <a:pPr lvl="2" eaLnBrk="1">
              <a:lnSpc>
                <a:spcPct val="80000"/>
              </a:lnSpc>
            </a:pPr>
            <a:r>
              <a:rPr lang="en-US" sz="2000">
                <a:hlinkClick r:id="rId2"/>
              </a:rPr>
              <a:t>Decoding Vibrations From Nearby Keyboards Using Mobile Phone Accelerometers</a:t>
            </a:r>
            <a:endParaRPr lang="en-US" sz="2000"/>
          </a:p>
          <a:p>
            <a:pPr lvl="2" eaLnBrk="1">
              <a:lnSpc>
                <a:spcPct val="80000"/>
              </a:lnSpc>
            </a:pPr>
            <a:r>
              <a:rPr lang="en-US" sz="2000"/>
              <a:t>Solution, keep smartphone away from your keyboard</a:t>
            </a:r>
          </a:p>
          <a:p>
            <a:pPr eaLnBrk="1" hangingPunct="1">
              <a:lnSpc>
                <a:spcPct val="80000"/>
              </a:lnSpc>
            </a:pPr>
            <a:endParaRPr lang="en-US" sz="2300"/>
          </a:p>
        </p:txBody>
      </p:sp>
      <p:sp>
        <p:nvSpPr>
          <p:cNvPr id="45059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61D089E-AE38-CB41-8231-AD8CF48CB98A}" type="slidenum">
              <a:rPr lang="en-US"/>
              <a:pPr/>
              <a:t>15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j-ea"/>
                <a:cs typeface="+mj-cs"/>
              </a:rPr>
              <a:t>Server Password Cracking</a:t>
            </a:r>
            <a:endParaRPr lang="en-US" dirty="0"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Storage Problem</a:t>
            </a:r>
            <a:br>
              <a:rPr lang="en-US" dirty="0" smtClean="0"/>
            </a:br>
            <a:r>
              <a:rPr lang="en-US" dirty="0" smtClean="0"/>
              <a:t>(For Cracking)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You can run all possible combinations of any size password through any hashing algorithm and store the results but…</a:t>
            </a:r>
          </a:p>
          <a:p>
            <a:pPr lvl="1"/>
            <a:r>
              <a:rPr lang="en-US" dirty="0" smtClean="0"/>
              <a:t>It takes terabytes of storage space</a:t>
            </a:r>
          </a:p>
          <a:p>
            <a:r>
              <a:rPr lang="en-US" dirty="0" smtClean="0"/>
              <a:t>Hellman/Rainbow tables reduce the space requirement by storing only 1</a:t>
            </a:r>
            <a:r>
              <a:rPr lang="en-US" baseline="30000" dirty="0" smtClean="0"/>
              <a:t>st</a:t>
            </a:r>
            <a:r>
              <a:rPr lang="en-US" dirty="0" smtClean="0"/>
              <a:t> password and last generated hash</a:t>
            </a:r>
          </a:p>
          <a:p>
            <a:r>
              <a:rPr lang="en-US" dirty="0" smtClean="0"/>
              <a:t>GPU-assisted cracking has reduced the need for rainbow tables</a:t>
            </a:r>
          </a:p>
          <a:p>
            <a:pPr lvl="1"/>
            <a:r>
              <a:rPr lang="en-US" dirty="0" smtClean="0"/>
              <a:t>Passwords &lt; 6 can be brute forced</a:t>
            </a:r>
          </a:p>
          <a:p>
            <a:pPr lvl="1"/>
            <a:r>
              <a:rPr lang="en-US" dirty="0" smtClean="0"/>
              <a:t>Passwords &gt; 9 require terabytes of storage</a:t>
            </a:r>
          </a:p>
          <a:p>
            <a:pPr lvl="1"/>
            <a:r>
              <a:rPr lang="en-US" dirty="0" smtClean="0"/>
              <a:t>Passwords of 7, 8, or 9 are still vulnerable to rainbow tables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952" y="228601"/>
            <a:ext cx="8382000" cy="884161"/>
          </a:xfrm>
        </p:spPr>
        <p:txBody>
          <a:bodyPr>
            <a:noAutofit/>
          </a:bodyPr>
          <a:lstStyle/>
          <a:p>
            <a:r>
              <a:rPr lang="en-US" sz="4200" dirty="0" smtClean="0"/>
              <a:t>Storing Passwords (Salting Hashes)</a:t>
            </a:r>
            <a:endParaRPr lang="en-US" sz="4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4952" y="1492625"/>
            <a:ext cx="8382000" cy="4881565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Start with the Obvious</a:t>
            </a:r>
          </a:p>
          <a:p>
            <a:pPr lvl="1"/>
            <a:r>
              <a:rPr lang="en-US" dirty="0" smtClean="0"/>
              <a:t>Passwords should not be stored ‘in the clear’</a:t>
            </a:r>
          </a:p>
          <a:p>
            <a:r>
              <a:rPr lang="en-US" dirty="0" smtClean="0"/>
              <a:t>The LinkedIn Hack</a:t>
            </a:r>
          </a:p>
          <a:p>
            <a:pPr lvl="1"/>
            <a:r>
              <a:rPr lang="en-US" dirty="0" smtClean="0"/>
              <a:t>over six million passwords belonging to LinkedIn users have been compromised</a:t>
            </a:r>
          </a:p>
          <a:p>
            <a:pPr lvl="1"/>
            <a:r>
              <a:rPr lang="en-US" dirty="0" smtClean="0"/>
              <a:t>A file containing 6,458,020 SHA-1 unsalted password hashes has been posted on the internet, and hackers are working together to crack them.</a:t>
            </a:r>
          </a:p>
          <a:p>
            <a:r>
              <a:rPr lang="en-US" dirty="0" smtClean="0"/>
              <a:t>Stored passwords as SHA-1, but without ‘Salt’</a:t>
            </a:r>
          </a:p>
          <a:p>
            <a:pPr lvl="1"/>
            <a:r>
              <a:rPr lang="en-US" dirty="0" smtClean="0"/>
              <a:t>So, password123 stored as:</a:t>
            </a:r>
          </a:p>
          <a:p>
            <a:pPr lvl="1"/>
            <a:r>
              <a:rPr lang="en-US" dirty="0" smtClean="0"/>
              <a:t>cbfdac6008f9cab4083784cbd1874f76618d2a97</a:t>
            </a:r>
          </a:p>
          <a:p>
            <a:r>
              <a:rPr lang="en-US" dirty="0" smtClean="0"/>
              <a:t>Need for Salting Hash</a:t>
            </a:r>
          </a:p>
          <a:p>
            <a:pPr lvl="1"/>
            <a:r>
              <a:rPr lang="en-US" dirty="0" smtClean="0"/>
              <a:t>Rainbow Tables</a:t>
            </a:r>
          </a:p>
          <a:p>
            <a:pPr lvl="1"/>
            <a:r>
              <a:rPr lang="en-US" dirty="0" smtClean="0"/>
              <a:t>Salting means appending random characters at the beginning of a password and than hashing it:</a:t>
            </a:r>
          </a:p>
          <a:p>
            <a:pPr lvl="1"/>
            <a:r>
              <a:rPr lang="en-US" dirty="0" smtClean="0"/>
              <a:t>So, password123 might be </a:t>
            </a:r>
            <a:r>
              <a:rPr lang="en-US" dirty="0" smtClean="0">
                <a:solidFill>
                  <a:srgbClr val="FF0000"/>
                </a:solidFill>
              </a:rPr>
              <a:t>KiJq</a:t>
            </a:r>
            <a:r>
              <a:rPr lang="en-US" dirty="0" smtClean="0"/>
              <a:t>password123</a:t>
            </a:r>
          </a:p>
          <a:p>
            <a:pPr lvl="1"/>
            <a:r>
              <a:rPr lang="en-US" dirty="0" smtClean="0"/>
              <a:t>51472f680dc6cc5ce44366d765ca71148f68e36c will be stored as: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KiJq</a:t>
            </a:r>
            <a:r>
              <a:rPr lang="en-US" dirty="0" smtClean="0"/>
              <a:t>51472f680dc6cc5ce44366d765ca71148f68e36c</a:t>
            </a:r>
          </a:p>
          <a:p>
            <a:pPr lvl="1"/>
            <a:r>
              <a:rPr lang="en-US" dirty="0" smtClean="0"/>
              <a:t>Now any 2 password123 will have unique hashes not found in rainbow tables</a:t>
            </a:r>
          </a:p>
          <a:p>
            <a:pPr lvl="2"/>
            <a:r>
              <a:rPr lang="en-US" dirty="0" smtClean="0"/>
              <a:t>Or at least it will be harder to create rainbow tables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Threshold </a:t>
            </a:r>
            <a:r>
              <a:rPr lang="en-US" dirty="0" err="1" smtClean="0"/>
              <a:t>Cyrptography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Complex math but simple idea</a:t>
            </a:r>
          </a:p>
          <a:p>
            <a:r>
              <a:rPr lang="en-US" dirty="0" smtClean="0"/>
              <a:t>Take a password</a:t>
            </a:r>
          </a:p>
          <a:p>
            <a:pPr lvl="1"/>
            <a:r>
              <a:rPr lang="en-US" dirty="0" smtClean="0"/>
              <a:t>Divide it</a:t>
            </a:r>
          </a:p>
          <a:p>
            <a:pPr lvl="1"/>
            <a:r>
              <a:rPr lang="en-US" dirty="0" smtClean="0"/>
              <a:t>Hash the pieces</a:t>
            </a:r>
          </a:p>
          <a:p>
            <a:pPr lvl="1"/>
            <a:r>
              <a:rPr lang="en-US" dirty="0" smtClean="0"/>
              <a:t>Store the pieces on separate servers</a:t>
            </a:r>
          </a:p>
          <a:p>
            <a:pPr lvl="2"/>
            <a:r>
              <a:rPr lang="en-US" dirty="0" smtClean="0"/>
              <a:t>Increases the exploits that have to be carried out to get the pieces</a:t>
            </a:r>
          </a:p>
          <a:p>
            <a:pPr lvl="2"/>
            <a:r>
              <a:rPr lang="en-US" dirty="0" smtClean="0"/>
              <a:t>Need a way to determine how to put the pieces together again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RSA Distributed Credential Protection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How Does it Work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RSA Video </a:t>
            </a:r>
            <a:r>
              <a:rPr lang="en-US" dirty="0" smtClean="0"/>
              <a:t>(sometimes it works)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727" y="32549"/>
            <a:ext cx="8404050" cy="6825451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all this fuss?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Analysis of ID-password usage (Bank, Lee, </a:t>
            </a:r>
            <a:r>
              <a:rPr lang="en-US" dirty="0" err="1" smtClean="0"/>
              <a:t>Bae</a:t>
            </a:r>
            <a:r>
              <a:rPr lang="en-US" dirty="0" smtClean="0"/>
              <a:t> and </a:t>
            </a:r>
            <a:r>
              <a:rPr lang="en-US" dirty="0" err="1" smtClean="0"/>
              <a:t>Ahn</a:t>
            </a:r>
            <a:r>
              <a:rPr lang="en-US" dirty="0" smtClean="0"/>
              <a:t>, 2012)</a:t>
            </a:r>
          </a:p>
          <a:p>
            <a:r>
              <a:rPr lang="en-US" dirty="0" smtClean="0"/>
              <a:t>What were the highlight of this article?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800" dirty="0" smtClean="0"/>
              <a:t>Analysis of ID-Password Usage</a:t>
            </a:r>
            <a:endParaRPr lang="en-US" sz="3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Users are usually the weakest link</a:t>
            </a:r>
          </a:p>
          <a:p>
            <a:pPr lvl="1"/>
            <a:r>
              <a:rPr lang="en-US" dirty="0" smtClean="0"/>
              <a:t>Choose weak/simple passwords</a:t>
            </a:r>
          </a:p>
          <a:p>
            <a:pPr lvl="2"/>
            <a:r>
              <a:rPr lang="en-US" dirty="0" smtClean="0"/>
              <a:t>Password </a:t>
            </a:r>
            <a:r>
              <a:rPr lang="en-US" dirty="0" err="1" smtClean="0"/>
              <a:t>memorability</a:t>
            </a:r>
            <a:r>
              <a:rPr lang="en-US" dirty="0" smtClean="0"/>
              <a:t> can be difficult</a:t>
            </a:r>
          </a:p>
          <a:p>
            <a:pPr lvl="2"/>
            <a:r>
              <a:rPr lang="en-US" dirty="0" smtClean="0"/>
              <a:t>Can anyone remember the password from the wiki cartoon?</a:t>
            </a:r>
          </a:p>
          <a:p>
            <a:pPr lvl="1"/>
            <a:r>
              <a:rPr lang="en-US" dirty="0" smtClean="0"/>
              <a:t>Reuse the passwords on multiple sites</a:t>
            </a:r>
          </a:p>
          <a:p>
            <a:pPr lvl="1"/>
            <a:r>
              <a:rPr lang="en-US" dirty="0" smtClean="0"/>
              <a:t>Even if your site has strong security (?) a weaker site with the same password could compromise your site</a:t>
            </a:r>
          </a:p>
          <a:p>
            <a:r>
              <a:rPr lang="en-US" dirty="0" smtClean="0"/>
              <a:t>Study examines:</a:t>
            </a:r>
          </a:p>
          <a:p>
            <a:pPr lvl="1"/>
            <a:r>
              <a:rPr lang="en-US" dirty="0" smtClean="0"/>
              <a:t>Re-use of login credentials</a:t>
            </a:r>
          </a:p>
          <a:p>
            <a:pPr lvl="1"/>
            <a:r>
              <a:rPr lang="en-US" dirty="0" smtClean="0"/>
              <a:t>Creation of Vulnerability Index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Re-use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914400" y="1747838"/>
          <a:ext cx="7313614" cy="3337560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3656807"/>
                <a:gridCol w="3656807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Item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Mean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Number of Sites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105.7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Number of Unique</a:t>
                      </a:r>
                      <a:r>
                        <a:rPr lang="en-US" baseline="0" dirty="0" smtClean="0"/>
                        <a:t> IDs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6.6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Number of Unique passwords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4.7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Number</a:t>
                      </a:r>
                      <a:r>
                        <a:rPr lang="en-US" baseline="0" dirty="0" smtClean="0"/>
                        <a:t> of Unique log-in credentials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11.8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ID re-use</a:t>
                      </a:r>
                      <a:r>
                        <a:rPr lang="en-US" baseline="0" dirty="0" smtClean="0"/>
                        <a:t> ratio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19.1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Password re-use ratio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29.2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Log-in credentials re-use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10.5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%</a:t>
                      </a:r>
                      <a:r>
                        <a:rPr lang="en-US" baseline="0" dirty="0" smtClean="0"/>
                        <a:t> of used unique log-in credentials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45.6%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28601"/>
            <a:ext cx="7313613" cy="388256"/>
          </a:xfrm>
        </p:spPr>
        <p:txBody>
          <a:bodyPr/>
          <a:lstStyle/>
          <a:p>
            <a:r>
              <a:rPr lang="en-US" dirty="0" smtClean="0"/>
              <a:t>Class Results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How many different websites do you have that require you to authenticate with login credentials (username/password)?</a:t>
            </a:r>
          </a:p>
          <a:p>
            <a:pPr lvl="1"/>
            <a:r>
              <a:rPr lang="en-US" b="1" dirty="0" smtClean="0"/>
              <a:t>Mean = 58.3 (Fall 2014), 30.167 (Spring 2015</a:t>
            </a:r>
            <a:r>
              <a:rPr lang="en-US" b="1" dirty="0" smtClean="0"/>
              <a:t>), 21.75 (Summer 2015)</a:t>
            </a:r>
            <a:endParaRPr lang="en-US" dirty="0" smtClean="0"/>
          </a:p>
          <a:p>
            <a:r>
              <a:rPr lang="en-US" b="1" dirty="0" smtClean="0"/>
              <a:t>Think of your answer to the previous poll, how many logins (username/passwords) that you are using are unique to each website?</a:t>
            </a:r>
          </a:p>
          <a:p>
            <a:pPr lvl="1"/>
            <a:r>
              <a:rPr lang="en-US" b="1" dirty="0" smtClean="0"/>
              <a:t>Mean = 9.26 (Fall 2014), 10.9 (Spring 2015</a:t>
            </a:r>
            <a:r>
              <a:rPr lang="en-US" b="1" dirty="0" smtClean="0"/>
              <a:t>), 7.11 (Summer 2015)</a:t>
            </a:r>
          </a:p>
          <a:p>
            <a:endParaRPr lang="en-US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Vulnerability Index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Network Theory</a:t>
            </a:r>
          </a:p>
          <a:p>
            <a:pPr lvl="2"/>
            <a:r>
              <a:rPr lang="en-US" dirty="0" smtClean="0"/>
              <a:t>Sites with same log-in credentials (node)</a:t>
            </a:r>
          </a:p>
          <a:p>
            <a:pPr lvl="2"/>
            <a:r>
              <a:rPr lang="en-US" dirty="0" smtClean="0"/>
              <a:t>Connected nodes use same log-in credentials (component)</a:t>
            </a:r>
          </a:p>
          <a:p>
            <a:pPr lvl="2"/>
            <a:r>
              <a:rPr lang="en-US" dirty="0" smtClean="0"/>
              <a:t>Unique log-in credentials  (isolate)</a:t>
            </a:r>
          </a:p>
          <a:p>
            <a:pPr lvl="2"/>
            <a:r>
              <a:rPr lang="en-US" dirty="0" smtClean="0"/>
              <a:t>Inclusiveness - # of connected nodes / total nodes (12/14 = 85.7%)</a:t>
            </a:r>
          </a:p>
          <a:p>
            <a:pPr lvl="3"/>
            <a:r>
              <a:rPr lang="en-US" dirty="0" err="1" smtClean="0"/>
              <a:t>Largest:Network</a:t>
            </a:r>
            <a:r>
              <a:rPr lang="en-US" dirty="0" smtClean="0"/>
              <a:t> (5/14 = 35.7%)</a:t>
            </a:r>
          </a:p>
          <a:p>
            <a:pPr lvl="3"/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</a:t>
            </a:r>
            <a:r>
              <a:rPr lang="en-US" dirty="0" err="1" smtClean="0"/>
              <a:t>Largest:Network</a:t>
            </a:r>
            <a:r>
              <a:rPr lang="en-US" dirty="0" smtClean="0"/>
              <a:t> (28.6%)</a:t>
            </a:r>
          </a:p>
          <a:p>
            <a:pPr lvl="3"/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</a:t>
            </a:r>
            <a:r>
              <a:rPr lang="en-US" dirty="0" err="1" smtClean="0"/>
              <a:t>Largest:Network</a:t>
            </a:r>
            <a:r>
              <a:rPr lang="en-US" dirty="0" smtClean="0"/>
              <a:t> (21.4%)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198" y="1747838"/>
            <a:ext cx="4268067" cy="31440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 – Result from Study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914400" y="1747838"/>
          <a:ext cx="7313613" cy="2494280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2437871"/>
                <a:gridCol w="2437871"/>
                <a:gridCol w="2437871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Item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Inclusiveness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0.94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Use the same log-in</a:t>
                      </a:r>
                      <a:r>
                        <a:rPr lang="en-US" baseline="0" dirty="0" smtClean="0"/>
                        <a:t> credentials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Largest</a:t>
                      </a:r>
                      <a:r>
                        <a:rPr lang="en-US" baseline="0" dirty="0" smtClean="0"/>
                        <a:t> component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0.54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r>
                        <a:rPr lang="en-US" baseline="30000" dirty="0" smtClean="0"/>
                        <a:t>nd</a:t>
                      </a:r>
                      <a:r>
                        <a:rPr lang="en-US" dirty="0" smtClean="0"/>
                        <a:t> largest component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0.18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0.72 (cumulative)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r>
                        <a:rPr lang="en-US" baseline="30000" dirty="0" smtClean="0"/>
                        <a:t>rd</a:t>
                      </a:r>
                      <a:r>
                        <a:rPr lang="en-US" dirty="0" smtClean="0"/>
                        <a:t> largest component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0.81 (cumulative)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Vulnerability Index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0.38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11238" y="5019524"/>
            <a:ext cx="82766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Tx/>
              <a:buChar char="•"/>
            </a:pPr>
            <a:r>
              <a:rPr lang="en-US" sz="1600" dirty="0" smtClean="0"/>
              <a:t>3 most frequently used log-in combinations use in 81% of sites vs. 11.8 unique log-in credentials</a:t>
            </a:r>
          </a:p>
          <a:p>
            <a:pPr>
              <a:buFontTx/>
              <a:buChar char="•"/>
            </a:pPr>
            <a:r>
              <a:rPr lang="en-US" sz="1600" dirty="0" smtClean="0"/>
              <a:t>VI = expected proportion of sites subject to potential breaches if a breach at one site occurs</a:t>
            </a:r>
          </a:p>
          <a:p>
            <a:pPr>
              <a:buFontTx/>
              <a:buChar char="•"/>
            </a:pPr>
            <a:r>
              <a:rPr lang="en-US" sz="1600" dirty="0" smtClean="0"/>
              <a:t> Larger values of VI indicate higher levels of vulnerability</a:t>
            </a:r>
            <a:endParaRPr lang="en-US" sz="1600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Reducing VI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Reducing the number of sites where log-in credential combinations are used (reduce component size)</a:t>
            </a:r>
          </a:p>
          <a:p>
            <a:r>
              <a:rPr lang="en-US" dirty="0" smtClean="0"/>
              <a:t>Increasing the number of different log-in credentials</a:t>
            </a:r>
          </a:p>
          <a:p>
            <a:r>
              <a:rPr lang="en-US" dirty="0" smtClean="0"/>
              <a:t>Thus, vulnerability can be decreased without increasing:</a:t>
            </a:r>
          </a:p>
          <a:p>
            <a:pPr lvl="1"/>
            <a:r>
              <a:rPr lang="en-US" dirty="0" err="1" smtClean="0"/>
              <a:t>ID’s</a:t>
            </a:r>
            <a:r>
              <a:rPr lang="en-US" dirty="0" smtClean="0"/>
              <a:t>, </a:t>
            </a:r>
            <a:r>
              <a:rPr lang="en-US" dirty="0" err="1" smtClean="0"/>
              <a:t>PW’s</a:t>
            </a:r>
            <a:r>
              <a:rPr lang="en-US" dirty="0" smtClean="0"/>
              <a:t> or log-in credential combinations</a:t>
            </a:r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Firms need a network perspective</a:t>
            </a:r>
          </a:p>
          <a:p>
            <a:pPr lvl="1"/>
            <a:r>
              <a:rPr lang="en-US" dirty="0" smtClean="0"/>
              <a:t>Firms can be compromised due to outside company security lapses</a:t>
            </a:r>
          </a:p>
          <a:p>
            <a:r>
              <a:rPr lang="en-US" dirty="0" smtClean="0"/>
              <a:t>Firms should implement different log-in credentials procedures other than (ID/PW)</a:t>
            </a:r>
          </a:p>
          <a:p>
            <a:r>
              <a:rPr lang="en-US" dirty="0" smtClean="0"/>
              <a:t>Policy makes need to enforce log-in credential implementation critical</a:t>
            </a:r>
          </a:p>
          <a:p>
            <a:r>
              <a:rPr lang="en-US" dirty="0" smtClean="0"/>
              <a:t>Public awareness of the problem needs to be improved</a:t>
            </a:r>
          </a:p>
          <a:p>
            <a:pPr lvl="1"/>
            <a:r>
              <a:rPr lang="en-US" dirty="0" smtClean="0"/>
              <a:t>Discrepancy-enlarging feedback loop</a:t>
            </a:r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Cybernetic Theory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Discrepancy-enlarging feedback</a:t>
            </a:r>
          </a:p>
          <a:p>
            <a:pPr lvl="1"/>
            <a:r>
              <a:rPr lang="en-US" dirty="0" smtClean="0"/>
              <a:t>used to explain avoidance behavior</a:t>
            </a:r>
          </a:p>
          <a:p>
            <a:pPr lvl="1"/>
            <a:r>
              <a:rPr lang="en-US" dirty="0" smtClean="0"/>
              <a:t>Compare your present state to undesired state</a:t>
            </a:r>
          </a:p>
          <a:p>
            <a:pPr lvl="1"/>
            <a:endParaRPr lang="en-US" dirty="0" smtClean="0"/>
          </a:p>
          <a:p>
            <a:pPr lvl="1">
              <a:buNone/>
            </a:pP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2536749" y="4318000"/>
            <a:ext cx="1282095" cy="1233714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Present State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8844" y="4318000"/>
            <a:ext cx="1233714" cy="1233714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914400" y="4318000"/>
            <a:ext cx="1282095" cy="1233714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 smtClean="0"/>
              <a:t>Avoidance State</a:t>
            </a:r>
            <a:endParaRPr lang="en-US" sz="13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8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6" grpId="2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Password Composition Policies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123" y="1747838"/>
            <a:ext cx="8419757" cy="4673176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What is a password composition policy?</a:t>
            </a:r>
          </a:p>
          <a:p>
            <a:r>
              <a:rPr lang="en-US" dirty="0" smtClean="0"/>
              <a:t>What is the </a:t>
            </a:r>
            <a:r>
              <a:rPr lang="en-US" dirty="0" smtClean="0">
                <a:hlinkClick r:id="rId2"/>
              </a:rPr>
              <a:t>UCF policy for NIDs</a:t>
            </a:r>
            <a:r>
              <a:rPr lang="en-US" dirty="0" smtClean="0"/>
              <a:t>?</a:t>
            </a:r>
          </a:p>
          <a:p>
            <a:r>
              <a:rPr lang="en-US" dirty="0" smtClean="0"/>
              <a:t>How do password composition policies effect user behavior?</a:t>
            </a:r>
          </a:p>
          <a:p>
            <a:r>
              <a:rPr lang="en-US" dirty="0" smtClean="0"/>
              <a:t>What is entropy?</a:t>
            </a:r>
          </a:p>
          <a:p>
            <a:pPr lvl="1"/>
            <a:r>
              <a:rPr lang="en-US" dirty="0" smtClean="0"/>
              <a:t>a measure (in bits) of the expected value of information contained in the password. Shannon introduced the notion of information entropy, and subsequently developed a method to estimate entropy in printed English using </a:t>
            </a:r>
            <a:r>
              <a:rPr lang="en-US" dirty="0" err="1" smtClean="0"/>
              <a:t>n</a:t>
            </a:r>
            <a:r>
              <a:rPr lang="en-US" dirty="0" smtClean="0"/>
              <a:t>-grams.</a:t>
            </a:r>
          </a:p>
          <a:p>
            <a:pPr lvl="1"/>
            <a:r>
              <a:rPr lang="en-US" dirty="0" smtClean="0"/>
              <a:t> Massey showed that entropy provides a lower bound on the expected number of guesses required to identify information; this result connects the entropy in passwords with an attacker’s ability to guess them using a brute- force attack.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9089937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4860" y="1492625"/>
            <a:ext cx="7871088" cy="4797744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Password Vulnerabilities</a:t>
            </a:r>
          </a:p>
          <a:p>
            <a:pPr lvl="1"/>
            <a:r>
              <a:rPr lang="en-US" dirty="0" smtClean="0"/>
              <a:t>Why passwords have never been weaker…</a:t>
            </a:r>
          </a:p>
          <a:p>
            <a:r>
              <a:rPr lang="en-US" dirty="0" smtClean="0"/>
              <a:t>Storing passwords</a:t>
            </a:r>
          </a:p>
          <a:p>
            <a:pPr lvl="1"/>
            <a:r>
              <a:rPr lang="en-US" dirty="0" smtClean="0"/>
              <a:t>A salt free diet is bad for your security…</a:t>
            </a:r>
          </a:p>
          <a:p>
            <a:pPr lvl="1"/>
            <a:r>
              <a:rPr lang="en-US" dirty="0" smtClean="0"/>
              <a:t>Threshold Cryptography….</a:t>
            </a:r>
          </a:p>
          <a:p>
            <a:r>
              <a:rPr lang="en-US" dirty="0" smtClean="0"/>
              <a:t>Password Usage</a:t>
            </a:r>
          </a:p>
          <a:p>
            <a:pPr lvl="1"/>
            <a:r>
              <a:rPr lang="en-US" dirty="0" smtClean="0"/>
              <a:t>An analysis of ID-password usage…</a:t>
            </a:r>
          </a:p>
          <a:p>
            <a:pPr lvl="1"/>
            <a:r>
              <a:rPr lang="en-US" dirty="0" smtClean="0"/>
              <a:t>Password Composition Policies</a:t>
            </a:r>
          </a:p>
          <a:p>
            <a:r>
              <a:rPr lang="en-US" dirty="0" smtClean="0"/>
              <a:t>Why do we keep doing this?</a:t>
            </a:r>
          </a:p>
          <a:p>
            <a:pPr lvl="1"/>
            <a:r>
              <a:rPr lang="en-US" dirty="0" smtClean="0"/>
              <a:t>Why it Pays to Submit to Hackers</a:t>
            </a:r>
          </a:p>
          <a:p>
            <a:r>
              <a:rPr lang="en-US" dirty="0" smtClean="0"/>
              <a:t>New kinds of authentication</a:t>
            </a:r>
          </a:p>
          <a:p>
            <a:pPr lvl="1"/>
            <a:r>
              <a:rPr lang="en-US" dirty="0" smtClean="0"/>
              <a:t>Active Authentication</a:t>
            </a:r>
          </a:p>
          <a:p>
            <a:pPr lvl="1"/>
            <a:r>
              <a:rPr lang="en-US" dirty="0" smtClean="0"/>
              <a:t>Learn a password subconsciously…</a:t>
            </a:r>
          </a:p>
          <a:p>
            <a:pPr lvl="1"/>
            <a:r>
              <a:rPr lang="en-US" dirty="0" smtClean="0"/>
              <a:t>Risk-Based Authentication</a:t>
            </a:r>
          </a:p>
          <a:p>
            <a:r>
              <a:rPr lang="en-US" dirty="0" smtClean="0"/>
              <a:t>Solutions to the Common Password</a:t>
            </a:r>
          </a:p>
          <a:p>
            <a:pPr lvl="1"/>
            <a:r>
              <a:rPr lang="en-US" dirty="0" err="1" smtClean="0"/>
              <a:t>Diceware</a:t>
            </a:r>
            <a:endParaRPr lang="en-US" dirty="0" smtClean="0"/>
          </a:p>
          <a:p>
            <a:pPr lvl="1"/>
            <a:r>
              <a:rPr lang="en-US" dirty="0" smtClean="0"/>
              <a:t>Password Managers (1Password demo)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Different Policies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328228" y="1227127"/>
            <a:ext cx="4152330" cy="4837497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Basic8Survey</a:t>
            </a:r>
          </a:p>
          <a:p>
            <a:pPr lvl="1"/>
            <a:r>
              <a:rPr lang="en-US" dirty="0" smtClean="0"/>
              <a:t>Password must have a minimum of 8 characters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18 </a:t>
            </a:r>
            <a:r>
              <a:rPr lang="en-US" dirty="0" smtClean="0"/>
              <a:t>bits of entropy</a:t>
            </a:r>
          </a:p>
          <a:p>
            <a:pPr lvl="1"/>
            <a:r>
              <a:rPr lang="en-US" dirty="0" smtClean="0"/>
              <a:t>To link your survey response</a:t>
            </a:r>
          </a:p>
          <a:p>
            <a:r>
              <a:rPr lang="en-US" dirty="0" smtClean="0"/>
              <a:t>Basic8</a:t>
            </a:r>
          </a:p>
          <a:p>
            <a:pPr lvl="1"/>
            <a:r>
              <a:rPr lang="en-US" dirty="0" smtClean="0"/>
              <a:t>Password must have a minimum of 8 characters</a:t>
            </a:r>
          </a:p>
          <a:p>
            <a:pPr lvl="1"/>
            <a:r>
              <a:rPr lang="en-US" dirty="0" smtClean="0"/>
              <a:t>To update from e-mail breach</a:t>
            </a:r>
          </a:p>
          <a:p>
            <a:r>
              <a:rPr lang="en-US" dirty="0" smtClean="0"/>
              <a:t>Basic16</a:t>
            </a:r>
          </a:p>
          <a:p>
            <a:pPr lvl="1"/>
            <a:r>
              <a:rPr lang="en-US" dirty="0" smtClean="0"/>
              <a:t>Password must have a minimum of 16 characters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30 </a:t>
            </a:r>
            <a:r>
              <a:rPr lang="en-US" dirty="0" smtClean="0"/>
              <a:t>bits of entropy</a:t>
            </a:r>
          </a:p>
          <a:p>
            <a:pPr lvl="1"/>
            <a:r>
              <a:rPr lang="en-US" dirty="0" smtClean="0"/>
              <a:t>To update from e-mail breach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8470" y="1227127"/>
            <a:ext cx="4060973" cy="4837497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Dictionary8</a:t>
            </a:r>
          </a:p>
          <a:p>
            <a:pPr lvl="1"/>
            <a:r>
              <a:rPr lang="en-US" dirty="0" smtClean="0"/>
              <a:t>Password must have a minimum of 8 characters</a:t>
            </a:r>
          </a:p>
          <a:p>
            <a:pPr lvl="1"/>
            <a:r>
              <a:rPr lang="en-US" dirty="0" smtClean="0"/>
              <a:t>Password can NOT be a dictionary word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24 </a:t>
            </a:r>
            <a:r>
              <a:rPr lang="en-US" dirty="0" smtClean="0"/>
              <a:t>bits of entropy</a:t>
            </a:r>
          </a:p>
          <a:p>
            <a:pPr lvl="1"/>
            <a:r>
              <a:rPr lang="en-US" dirty="0" smtClean="0"/>
              <a:t>To update from e-mail breach</a:t>
            </a:r>
          </a:p>
          <a:p>
            <a:r>
              <a:rPr lang="en-US" dirty="0" smtClean="0"/>
              <a:t>Comprehensive8</a:t>
            </a:r>
          </a:p>
          <a:p>
            <a:pPr lvl="1"/>
            <a:r>
              <a:rPr lang="en-US" dirty="0" smtClean="0"/>
              <a:t>Password must have a minimum of 8 characters</a:t>
            </a:r>
          </a:p>
          <a:p>
            <a:pPr lvl="1"/>
            <a:r>
              <a:rPr lang="en-US" dirty="0" smtClean="0"/>
              <a:t>Password can NOT be a dictionary word</a:t>
            </a:r>
          </a:p>
          <a:p>
            <a:pPr lvl="1"/>
            <a:r>
              <a:rPr lang="en-US" dirty="0" smtClean="0"/>
              <a:t>Must have 1 upper, 1 lower, 1 numerical, 1 special character</a:t>
            </a:r>
          </a:p>
          <a:p>
            <a:pPr lvl="1"/>
            <a:r>
              <a:rPr lang="en-US" dirty="0" smtClean="0"/>
              <a:t>Must not contain a dictionary word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30 </a:t>
            </a:r>
            <a:r>
              <a:rPr lang="en-US" dirty="0" smtClean="0"/>
              <a:t>bits of entropy</a:t>
            </a:r>
          </a:p>
          <a:p>
            <a:pPr lvl="1"/>
            <a:r>
              <a:rPr lang="en-US" dirty="0" smtClean="0"/>
              <a:t>To Update from e-mail breach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12456599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Major Findings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Entropy Calculation:</a:t>
            </a:r>
          </a:p>
          <a:p>
            <a:pPr lvl="1"/>
            <a:r>
              <a:rPr lang="en-US" dirty="0" smtClean="0"/>
              <a:t>we calculate individually the entropy contributed by password length; by number and placement of each class of character (lowercase, uppercase, numbers, symbols); and by the content of each character. The sum of these values is our estimate of the entropy of a password distribution. </a:t>
            </a:r>
          </a:p>
          <a:p>
            <a:r>
              <a:rPr lang="en-US" dirty="0" smtClean="0"/>
              <a:t>Each condition had significantly different entropy</a:t>
            </a:r>
          </a:p>
          <a:p>
            <a:pPr lvl="1"/>
            <a:r>
              <a:rPr lang="en-US" dirty="0" smtClean="0"/>
              <a:t>Except for Dictionary8 and Basic8 (28.99 vs. 29.43)</a:t>
            </a:r>
          </a:p>
          <a:p>
            <a:r>
              <a:rPr lang="en-US" dirty="0" smtClean="0"/>
              <a:t>16 character minimum provides greatest entropy with relatively low levels of usability issues (44.67)</a:t>
            </a:r>
          </a:p>
          <a:p>
            <a:r>
              <a:rPr lang="en-US" dirty="0" smtClean="0"/>
              <a:t>Dictionary checks reduced cracking of most passwords via a heuristics</a:t>
            </a:r>
          </a:p>
          <a:p>
            <a:pPr lvl="1"/>
            <a:r>
              <a:rPr lang="en-US" dirty="0" smtClean="0"/>
              <a:t>But made selecting passwords more difficult and annoying to users</a:t>
            </a:r>
          </a:p>
          <a:p>
            <a:r>
              <a:rPr lang="en-US" dirty="0" smtClean="0"/>
              <a:t>Most participants write down or store their passwords electronically</a:t>
            </a:r>
          </a:p>
          <a:p>
            <a:r>
              <a:rPr lang="en-US" dirty="0" smtClean="0"/>
              <a:t>Users created passwords that exceeded the minimum requirements</a:t>
            </a:r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15021313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do we choose weak passwords?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We know we need strong passwords</a:t>
            </a:r>
          </a:p>
          <a:p>
            <a:r>
              <a:rPr lang="en-US" dirty="0" smtClean="0"/>
              <a:t>We know we need to back-up our computers</a:t>
            </a:r>
          </a:p>
          <a:p>
            <a:r>
              <a:rPr lang="en-US" dirty="0" smtClean="0"/>
              <a:t>In general</a:t>
            </a:r>
            <a:r>
              <a:rPr lang="en-US" dirty="0" smtClean="0"/>
              <a:t> we </a:t>
            </a:r>
            <a:r>
              <a:rPr lang="en-US" dirty="0" smtClean="0"/>
              <a:t>don’t do it, why?</a:t>
            </a:r>
          </a:p>
          <a:p>
            <a:pPr lvl="1"/>
            <a:r>
              <a:rPr lang="en-US" dirty="0" smtClean="0"/>
              <a:t>Economics:</a:t>
            </a:r>
          </a:p>
          <a:p>
            <a:pPr lvl="2"/>
            <a:r>
              <a:rPr lang="en-US" dirty="0" smtClean="0"/>
              <a:t>Cost (Time &amp; Energy) Now</a:t>
            </a:r>
          </a:p>
          <a:p>
            <a:pPr lvl="2"/>
            <a:r>
              <a:rPr lang="en-US" dirty="0" smtClean="0"/>
              <a:t>Benefit, sometime in the future – maybe!</a:t>
            </a:r>
          </a:p>
          <a:p>
            <a:pPr lvl="2"/>
            <a:r>
              <a:rPr lang="en-US" dirty="0" smtClean="0"/>
              <a:t>Black Swan incident – what is this?</a:t>
            </a:r>
          </a:p>
          <a:p>
            <a:pPr lvl="2"/>
            <a:r>
              <a:rPr lang="en-US" dirty="0" smtClean="0"/>
              <a:t>Hyperbolic discounting – what is this?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Fixes:</a:t>
            </a:r>
          </a:p>
          <a:p>
            <a:pPr lvl="1"/>
            <a:r>
              <a:rPr lang="en-US" dirty="0" smtClean="0"/>
              <a:t>Binding Mechanisms</a:t>
            </a:r>
          </a:p>
          <a:p>
            <a:pPr lvl="2"/>
            <a:r>
              <a:rPr lang="en-US" dirty="0" smtClean="0"/>
              <a:t>Allow a new site/app to remind in the future to update my credentials</a:t>
            </a:r>
          </a:p>
          <a:p>
            <a:pPr lvl="1"/>
            <a:r>
              <a:rPr lang="en-US" dirty="0" smtClean="0"/>
              <a:t>Secure Defaults</a:t>
            </a:r>
          </a:p>
          <a:p>
            <a:pPr lvl="2"/>
            <a:r>
              <a:rPr lang="en-US" dirty="0" smtClean="0"/>
              <a:t>I say use a password manger</a:t>
            </a:r>
          </a:p>
          <a:p>
            <a:pPr lvl="1"/>
            <a:r>
              <a:rPr lang="en-US" dirty="0" smtClean="0"/>
              <a:t>User Friendliness</a:t>
            </a:r>
          </a:p>
          <a:p>
            <a:pPr lvl="2"/>
            <a:r>
              <a:rPr lang="en-US" dirty="0" smtClean="0"/>
              <a:t>Make credentials easier for humans</a:t>
            </a:r>
          </a:p>
          <a:p>
            <a:pPr lvl="3"/>
            <a:r>
              <a:rPr lang="en-US" dirty="0" smtClean="0"/>
              <a:t>Face recognition </a:t>
            </a:r>
            <a:r>
              <a:rPr lang="en-US" dirty="0" err="1" smtClean="0"/>
              <a:t>vs</a:t>
            </a:r>
            <a:r>
              <a:rPr lang="en-US" dirty="0" smtClean="0"/>
              <a:t> character string memorization</a:t>
            </a:r>
          </a:p>
          <a:p>
            <a:pPr lvl="1"/>
            <a:r>
              <a:rPr lang="en-US" dirty="0" smtClean="0"/>
              <a:t>Incentives</a:t>
            </a:r>
          </a:p>
          <a:p>
            <a:pPr lvl="2"/>
            <a:r>
              <a:rPr lang="en-US" dirty="0" smtClean="0"/>
              <a:t>Discount for using strong passwords</a:t>
            </a:r>
          </a:p>
          <a:p>
            <a:pPr lvl="2"/>
            <a:r>
              <a:rPr lang="en-US" dirty="0" smtClean="0"/>
              <a:t>Costs for not – Why are CC companies responsible for your lack of a strong password?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28601"/>
            <a:ext cx="8229600" cy="956732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3400" dirty="0" smtClean="0"/>
              <a:t>Can we strengthen security of passwords?</a:t>
            </a:r>
            <a:endParaRPr lang="en-US" sz="3400" dirty="0"/>
          </a:p>
        </p:txBody>
      </p:sp>
      <p:sp>
        <p:nvSpPr>
          <p:cNvPr id="49154" name="Content Placeholder 1"/>
          <p:cNvSpPr>
            <a:spLocks noGrp="1"/>
          </p:cNvSpPr>
          <p:nvPr>
            <p:ph sz="quarter" idx="2"/>
          </p:nvPr>
        </p:nvSpPr>
        <p:spPr>
          <a:xfrm>
            <a:off x="457200" y="1444625"/>
            <a:ext cx="4040188" cy="5108575"/>
          </a:xfrm>
          <a:ln>
            <a:prstDash val="solid"/>
          </a:ln>
        </p:spPr>
        <p:txBody>
          <a:bodyPr/>
          <a:lstStyle/>
          <a:p>
            <a:r>
              <a:rPr lang="en-US" dirty="0"/>
              <a:t>Use Password Manager</a:t>
            </a:r>
          </a:p>
          <a:p>
            <a:pPr lvl="1"/>
            <a:r>
              <a:rPr lang="en-US" dirty="0">
                <a:hlinkClick r:id="rId2"/>
              </a:rPr>
              <a:t>1Password</a:t>
            </a:r>
            <a:endParaRPr lang="en-US" dirty="0"/>
          </a:p>
          <a:p>
            <a:pPr lvl="1"/>
            <a:r>
              <a:rPr lang="en-US" dirty="0">
                <a:hlinkClick r:id="rId3"/>
              </a:rPr>
              <a:t>Roboform</a:t>
            </a:r>
            <a:endParaRPr lang="en-US" dirty="0"/>
          </a:p>
          <a:p>
            <a:r>
              <a:rPr lang="en-US" dirty="0"/>
              <a:t>Password Based Key Derivation Function Version 2 (PBKDFV2)</a:t>
            </a:r>
          </a:p>
          <a:p>
            <a:pPr lvl="1"/>
            <a:r>
              <a:rPr lang="en-US" dirty="0">
                <a:hlinkClick r:id="rId4"/>
              </a:rPr>
              <a:t>Systems using PBKDFV2</a:t>
            </a:r>
            <a:r>
              <a:rPr lang="en-US" dirty="0"/>
              <a:t>	</a:t>
            </a:r>
          </a:p>
          <a:p>
            <a:pPr lvl="1"/>
            <a:endParaRPr lang="en-US" dirty="0"/>
          </a:p>
        </p:txBody>
      </p:sp>
      <p:sp>
        <p:nvSpPr>
          <p:cNvPr id="49155" name="Content Placeholder 9"/>
          <p:cNvSpPr>
            <a:spLocks noGrp="1"/>
          </p:cNvSpPr>
          <p:nvPr>
            <p:ph sz="quarter" idx="4"/>
          </p:nvPr>
        </p:nvSpPr>
        <p:spPr>
          <a:xfrm>
            <a:off x="4645025" y="1444625"/>
            <a:ext cx="4041775" cy="3941763"/>
          </a:xfrm>
          <a:ln>
            <a:prstDash val="solid"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en-US"/>
          </a:p>
        </p:txBody>
      </p:sp>
      <p:sp>
        <p:nvSpPr>
          <p:cNvPr id="49156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>
                <a:ea typeface="ＭＳ Ｐゴシック" pitchFamily="-84" charset="-128"/>
                <a:cs typeface="ＭＳ Ｐゴシック" pitchFamily="-84" charset="-128"/>
              </a:rPr>
              <a:t>Copyright Pearson Prentice-Hall 2010</a:t>
            </a:r>
          </a:p>
        </p:txBody>
      </p:sp>
      <p:sp>
        <p:nvSpPr>
          <p:cNvPr id="49157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6F9B691-20DD-B945-8939-499EECEF3AF6}" type="slidenum">
              <a:rPr lang="en-US"/>
              <a:pPr/>
              <a:t>33</a:t>
            </a:fld>
            <a:endParaRPr lang="en-US"/>
          </a:p>
        </p:txBody>
      </p:sp>
      <p:pic>
        <p:nvPicPr>
          <p:cNvPr id="49158" name="Picture 5" descr="PBKDF2-diagram-r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86400" y="1828800"/>
            <a:ext cx="2673350" cy="320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2" name="Straight Arrow Connector 11"/>
          <p:cNvCxnSpPr/>
          <p:nvPr/>
        </p:nvCxnSpPr>
        <p:spPr>
          <a:xfrm>
            <a:off x="3962400" y="3124200"/>
            <a:ext cx="12954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1700"/>
              <a:t>I have two pets named Fred and Alice</a:t>
            </a:r>
          </a:p>
          <a:p>
            <a:pPr lvl="1">
              <a:lnSpc>
                <a:spcPct val="80000"/>
              </a:lnSpc>
            </a:pPr>
            <a:r>
              <a:rPr lang="en-US" sz="1400"/>
              <a:t>Ihave2pets:Fred&amp;Alice</a:t>
            </a:r>
          </a:p>
          <a:p>
            <a:pPr lvl="1">
              <a:lnSpc>
                <a:spcPct val="80000"/>
              </a:lnSpc>
            </a:pPr>
            <a:r>
              <a:rPr lang="en-US" sz="1400"/>
              <a:t>Looks pretty secure but…</a:t>
            </a:r>
          </a:p>
          <a:p>
            <a:pPr>
              <a:lnSpc>
                <a:spcPct val="80000"/>
              </a:lnSpc>
            </a:pPr>
            <a:r>
              <a:rPr lang="en-US" sz="1700"/>
              <a:t>Use Spaces to help you remember</a:t>
            </a:r>
          </a:p>
          <a:p>
            <a:pPr lvl="1">
              <a:lnSpc>
                <a:spcPct val="80000"/>
              </a:lnSpc>
            </a:pPr>
            <a:r>
              <a:rPr lang="en-US" sz="1400"/>
              <a:t>I have 2 pets: Fred &amp; Alice</a:t>
            </a:r>
          </a:p>
          <a:p>
            <a:pPr>
              <a:lnSpc>
                <a:spcPct val="80000"/>
              </a:lnSpc>
            </a:pPr>
            <a:r>
              <a:rPr lang="en-US" sz="1700"/>
              <a:t>Don</a:t>
            </a:r>
            <a:r>
              <a:rPr lang="ja-JP" altLang="en-US" sz="1700"/>
              <a:t>’</a:t>
            </a:r>
            <a:r>
              <a:rPr lang="en-US" altLang="ja-JP" sz="1700"/>
              <a:t>t tell the truth:</a:t>
            </a:r>
          </a:p>
          <a:p>
            <a:pPr lvl="1">
              <a:lnSpc>
                <a:spcPct val="80000"/>
              </a:lnSpc>
            </a:pPr>
            <a:r>
              <a:rPr lang="en-US" sz="1400"/>
              <a:t>I have 3 pets: LeBron, Dwane &amp; Chris</a:t>
            </a:r>
          </a:p>
          <a:p>
            <a:pPr>
              <a:lnSpc>
                <a:spcPct val="80000"/>
              </a:lnSpc>
            </a:pPr>
            <a:r>
              <a:rPr lang="en-US" sz="1700"/>
              <a:t>Don</a:t>
            </a:r>
            <a:r>
              <a:rPr lang="ja-JP" altLang="en-US" sz="1700"/>
              <a:t>’</a:t>
            </a:r>
            <a:r>
              <a:rPr lang="en-US" altLang="ja-JP" sz="1700"/>
              <a:t>t make sense:</a:t>
            </a:r>
          </a:p>
          <a:p>
            <a:pPr lvl="1">
              <a:lnSpc>
                <a:spcPct val="80000"/>
              </a:lnSpc>
            </a:pPr>
            <a:r>
              <a:rPr lang="en-US" sz="1400"/>
              <a:t>I have 35 pets: LeBron, Dwane &amp; Chris</a:t>
            </a:r>
          </a:p>
          <a:p>
            <a:pPr>
              <a:lnSpc>
                <a:spcPct val="80000"/>
              </a:lnSpc>
            </a:pPr>
            <a:r>
              <a:rPr lang="en-US" sz="1700"/>
              <a:t>Avoid predictable phrases</a:t>
            </a:r>
          </a:p>
          <a:p>
            <a:pPr lvl="1">
              <a:lnSpc>
                <a:spcPct val="80000"/>
              </a:lnSpc>
            </a:pPr>
            <a:r>
              <a:rPr lang="en-US" sz="1400"/>
              <a:t>I have 35 pets: Lebron, Dwane &amp; Amy</a:t>
            </a:r>
          </a:p>
          <a:p>
            <a:pPr>
              <a:lnSpc>
                <a:spcPct val="80000"/>
              </a:lnSpc>
            </a:pPr>
            <a:r>
              <a:rPr lang="en-US" sz="1700"/>
              <a:t>But this is still predicatable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1Passwords password system</a:t>
            </a:r>
            <a:endParaRPr lang="en-US" dirty="0"/>
          </a:p>
        </p:txBody>
      </p:sp>
      <p:sp>
        <p:nvSpPr>
          <p:cNvPr id="50179" name="Footer Placeholder 6"/>
          <p:cNvSpPr>
            <a:spLocks noGrp="1"/>
          </p:cNvSpPr>
          <p:nvPr>
            <p:ph type="ftr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>
                <a:ea typeface="ＭＳ Ｐゴシック" pitchFamily="-84" charset="-128"/>
                <a:cs typeface="ＭＳ Ｐゴシック" pitchFamily="-84" charset="-128"/>
              </a:rPr>
              <a:t>Copyright Pearson Prentice-Hall 2009</a:t>
            </a:r>
          </a:p>
        </p:txBody>
      </p:sp>
      <p:sp>
        <p:nvSpPr>
          <p:cNvPr id="50180" name="Slide Number Placeholder 7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B149041-FA59-4D47-B7EC-5607257F942A}" type="slidenum">
              <a:rPr lang="en-US"/>
              <a:pPr/>
              <a:t>34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Introduce randomness into passwords</a:t>
            </a:r>
          </a:p>
          <a:p>
            <a:r>
              <a:rPr lang="en-US" dirty="0"/>
              <a:t>Roll dice to select word</a:t>
            </a:r>
          </a:p>
          <a:p>
            <a:r>
              <a:rPr lang="en-US" dirty="0"/>
              <a:t>Roll dice again to select next word</a:t>
            </a:r>
          </a:p>
          <a:p>
            <a:r>
              <a:rPr lang="en-US" dirty="0" smtClean="0"/>
              <a:t>Continue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>
                <a:hlinkClick r:id="rId2"/>
              </a:rPr>
              <a:t>Diceware</a:t>
            </a:r>
            <a:r>
              <a:rPr lang="en-US" dirty="0" smtClean="0"/>
              <a:t> Passwords (Arnold Reinhold)</a:t>
            </a:r>
            <a:endParaRPr lang="en-US" dirty="0"/>
          </a:p>
        </p:txBody>
      </p:sp>
      <p:sp>
        <p:nvSpPr>
          <p:cNvPr id="51203" name="Footer Placeholder 3"/>
          <p:cNvSpPr>
            <a:spLocks noGrp="1"/>
          </p:cNvSpPr>
          <p:nvPr>
            <p:ph type="ftr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>
                <a:ea typeface="ＭＳ Ｐゴシック" pitchFamily="-84" charset="-128"/>
                <a:cs typeface="ＭＳ Ｐゴシック" pitchFamily="-84" charset="-128"/>
              </a:rPr>
              <a:t>Copyright Pearson Prentice-Hall 2010</a:t>
            </a:r>
          </a:p>
        </p:txBody>
      </p:sp>
      <p:sp>
        <p:nvSpPr>
          <p:cNvPr id="51204" name="Slide Number Placeholder 4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60300B7-0BCE-CF48-8B21-DBB4F23B21A7}" type="slidenum">
              <a:rPr lang="en-US"/>
              <a:pPr/>
              <a:t>35</a:t>
            </a:fld>
            <a:endParaRPr lang="en-US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Many words?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Password vs. Passphrase</a:t>
            </a:r>
          </a:p>
          <a:p>
            <a:pPr lvl="1"/>
            <a:r>
              <a:rPr lang="en-US" dirty="0" smtClean="0"/>
              <a:t>Password</a:t>
            </a:r>
          </a:p>
          <a:p>
            <a:pPr lvl="2"/>
            <a:r>
              <a:rPr lang="en-US" dirty="0" smtClean="0"/>
              <a:t>Usually 4-10 characters (2 </a:t>
            </a:r>
            <a:r>
              <a:rPr lang="en-US" dirty="0" err="1" smtClean="0"/>
              <a:t>Diceware</a:t>
            </a:r>
            <a:r>
              <a:rPr lang="en-US" dirty="0" smtClean="0"/>
              <a:t> words)</a:t>
            </a:r>
          </a:p>
          <a:p>
            <a:pPr lvl="2"/>
            <a:r>
              <a:rPr lang="en-US" dirty="0" smtClean="0"/>
              <a:t>Insert </a:t>
            </a:r>
            <a:r>
              <a:rPr lang="en-US" dirty="0" smtClean="0">
                <a:hlinkClick r:id="rId2"/>
              </a:rPr>
              <a:t>random special character </a:t>
            </a:r>
            <a:r>
              <a:rPr lang="en-US" dirty="0" smtClean="0"/>
              <a:t>between 2 words</a:t>
            </a:r>
          </a:p>
          <a:p>
            <a:pPr lvl="1"/>
            <a:r>
              <a:rPr lang="en-US" dirty="0" smtClean="0"/>
              <a:t>Passphrase</a:t>
            </a:r>
          </a:p>
          <a:p>
            <a:pPr lvl="2"/>
            <a:r>
              <a:rPr lang="en-US" dirty="0" smtClean="0"/>
              <a:t>20-40 characters (4-5 </a:t>
            </a:r>
            <a:r>
              <a:rPr lang="en-US" dirty="0" err="1" smtClean="0"/>
              <a:t>Diceware</a:t>
            </a:r>
            <a:r>
              <a:rPr lang="en-US" dirty="0" smtClean="0"/>
              <a:t> words)</a:t>
            </a:r>
          </a:p>
          <a:p>
            <a:pPr lvl="2"/>
            <a:r>
              <a:rPr lang="en-US" dirty="0" smtClean="0"/>
              <a:t>Entropy</a:t>
            </a:r>
          </a:p>
          <a:p>
            <a:pPr lvl="3"/>
            <a:r>
              <a:rPr lang="en-US" dirty="0" smtClean="0"/>
              <a:t>How hard will it be for an attacker to know the passphrase given the method of selection, measured in bits</a:t>
            </a:r>
          </a:p>
          <a:p>
            <a:pPr lvl="4"/>
            <a:r>
              <a:rPr lang="en-US" dirty="0" smtClean="0"/>
              <a:t>Flip of a coin = 1 bit of entropy</a:t>
            </a:r>
          </a:p>
          <a:p>
            <a:pPr lvl="3"/>
            <a:r>
              <a:rPr lang="en-US" dirty="0" err="1" smtClean="0"/>
              <a:t>Diceware</a:t>
            </a:r>
            <a:r>
              <a:rPr lang="en-US" dirty="0" smtClean="0"/>
              <a:t> word  = 12.9 bits of entropy</a:t>
            </a:r>
          </a:p>
          <a:p>
            <a:pPr lvl="3"/>
            <a:r>
              <a:rPr lang="en-US" dirty="0" smtClean="0"/>
              <a:t>4 words: 51.6 (use at least 11 characters)</a:t>
            </a:r>
          </a:p>
          <a:p>
            <a:pPr lvl="3"/>
            <a:r>
              <a:rPr lang="en-US" dirty="0" smtClean="0"/>
              <a:t>5 words: 64.6</a:t>
            </a:r>
          </a:p>
          <a:p>
            <a:pPr lvl="3"/>
            <a:r>
              <a:rPr lang="en-US" dirty="0" smtClean="0"/>
              <a:t>6 words:77.5 (use at least 17 characters)</a:t>
            </a:r>
          </a:p>
          <a:p>
            <a:pPr lvl="3"/>
            <a:r>
              <a:rPr lang="en-US" dirty="0" smtClean="0"/>
              <a:t>7 words:90.4 (use at least 20 </a:t>
            </a:r>
            <a:r>
              <a:rPr lang="en-US" dirty="0" err="1" smtClean="0"/>
              <a:t>charcters</a:t>
            </a:r>
            <a:r>
              <a:rPr lang="en-US" dirty="0" smtClean="0"/>
              <a:t>)</a:t>
            </a:r>
          </a:p>
          <a:p>
            <a:pPr lvl="3"/>
            <a:r>
              <a:rPr lang="en-US" dirty="0" smtClean="0"/>
              <a:t>10 word: 128</a:t>
            </a:r>
          </a:p>
          <a:p>
            <a:pPr lvl="2"/>
            <a:r>
              <a:rPr lang="en-US" dirty="0" smtClean="0"/>
              <a:t>For passphrases for encryption, 6 is recommended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Finally…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Even Stronger</a:t>
            </a:r>
          </a:p>
          <a:p>
            <a:pPr lvl="1"/>
            <a:r>
              <a:rPr lang="en-US" dirty="0" smtClean="0"/>
              <a:t>Insert your own word into the set of </a:t>
            </a:r>
            <a:r>
              <a:rPr lang="en-US" dirty="0" err="1" smtClean="0"/>
              <a:t>Diceware</a:t>
            </a:r>
            <a:r>
              <a:rPr lang="en-US" dirty="0" smtClean="0"/>
              <a:t> words</a:t>
            </a:r>
          </a:p>
          <a:p>
            <a:pPr lvl="2"/>
            <a:r>
              <a:rPr lang="en-US" dirty="0" smtClean="0"/>
              <a:t>P35:LD&amp;A + </a:t>
            </a:r>
            <a:r>
              <a:rPr lang="en-US" dirty="0" err="1" smtClean="0"/>
              <a:t>Diceware</a:t>
            </a:r>
            <a:r>
              <a:rPr lang="en-US" dirty="0" smtClean="0"/>
              <a:t> words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many characters?</a:t>
            </a:r>
            <a:endParaRPr lang="en-US" dirty="0"/>
          </a:p>
        </p:txBody>
      </p:sp>
      <p:pic>
        <p:nvPicPr>
          <p:cNvPr id="4" name="Content Placeholder 3" descr="exponential-wall2-640x398.png"/>
          <p:cNvPicPr>
            <a:picLocks noGrp="1" noChangeAspect="1"/>
          </p:cNvPicPr>
          <p:nvPr>
            <p:ph idx="1"/>
          </p:nvPr>
        </p:nvPicPr>
        <p:blipFill>
          <a:blip r:embed="rId2"/>
          <a:srcRect l="-2840" r="-2840"/>
          <a:stretch>
            <a:fillRect/>
          </a:stretch>
        </p:blipFill>
        <p:spPr/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A6605AD-E11E-2E43-A119-1050CC795761}" type="slidenum">
              <a:rPr lang="en-US"/>
              <a:pPr/>
              <a:t>39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2800" dirty="0" smtClean="0">
                <a:ea typeface="+mj-ea"/>
                <a:cs typeface="+mj-cs"/>
              </a:rPr>
              <a:t>Password Complexity and Length are both Crucial</a:t>
            </a:r>
            <a:endParaRPr lang="en-US" sz="2800" dirty="0">
              <a:ea typeface="+mj-ea"/>
              <a:cs typeface="+mj-cs"/>
            </a:endParaRPr>
          </a:p>
        </p:txBody>
      </p:sp>
      <p:pic>
        <p:nvPicPr>
          <p:cNvPr id="2" name="Picture 1" descr="20-and-5K-guesses-per-se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69900" y="1612900"/>
            <a:ext cx="8191500" cy="3619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Password Vulnerabilities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1194" y="1492625"/>
            <a:ext cx="8062774" cy="4917561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Password Cracking</a:t>
            </a:r>
          </a:p>
          <a:p>
            <a:pPr lvl="1"/>
            <a:r>
              <a:rPr lang="en-US" dirty="0" smtClean="0"/>
              <a:t>The practice of inputting plaintext through an hashing algorithm and comparing the result with a compromised hash</a:t>
            </a:r>
          </a:p>
          <a:p>
            <a:pPr lvl="2"/>
            <a:r>
              <a:rPr lang="en-US" dirty="0" smtClean="0"/>
              <a:t>compromised hash = computed hash</a:t>
            </a:r>
          </a:p>
          <a:p>
            <a:pPr lvl="2"/>
            <a:r>
              <a:rPr lang="en-US" dirty="0" smtClean="0"/>
              <a:t>You know the password (Input)</a:t>
            </a:r>
          </a:p>
          <a:p>
            <a:r>
              <a:rPr lang="en-US" dirty="0" smtClean="0"/>
              <a:t>Dictionary attacks</a:t>
            </a:r>
          </a:p>
          <a:p>
            <a:pPr lvl="1"/>
            <a:r>
              <a:rPr lang="en-US" dirty="0" smtClean="0"/>
              <a:t>Comparing known words and their hashes to compromised hashes</a:t>
            </a:r>
          </a:p>
          <a:p>
            <a:pPr lvl="1"/>
            <a:r>
              <a:rPr lang="en-US" dirty="0" smtClean="0"/>
              <a:t>Exploit becomes 2 step process</a:t>
            </a:r>
          </a:p>
          <a:p>
            <a:pPr lvl="2"/>
            <a:r>
              <a:rPr lang="en-US" dirty="0" smtClean="0"/>
              <a:t>Generate word lists</a:t>
            </a:r>
          </a:p>
          <a:p>
            <a:pPr lvl="3"/>
            <a:r>
              <a:rPr lang="en-US" dirty="0" smtClean="0"/>
              <a:t>Time </a:t>
            </a:r>
            <a:r>
              <a:rPr lang="en-US" dirty="0" smtClean="0">
                <a:solidFill>
                  <a:srgbClr val="FF0000"/>
                </a:solidFill>
              </a:rPr>
              <a:t>and storage problem</a:t>
            </a:r>
          </a:p>
          <a:p>
            <a:pPr lvl="2"/>
            <a:r>
              <a:rPr lang="en-US" dirty="0" smtClean="0"/>
              <a:t>Table Look-up</a:t>
            </a:r>
          </a:p>
          <a:p>
            <a:r>
              <a:rPr lang="en-US" dirty="0" smtClean="0"/>
              <a:t>Known password lists</a:t>
            </a:r>
          </a:p>
          <a:p>
            <a:pPr lvl="1"/>
            <a:r>
              <a:rPr lang="en-US" dirty="0" smtClean="0"/>
              <a:t>60% of newly compromised passwords are already in tables/cracked</a:t>
            </a:r>
          </a:p>
          <a:p>
            <a:pPr lvl="2"/>
            <a:r>
              <a:rPr lang="en-US" dirty="0" smtClean="0"/>
              <a:t>100 million known passwords have been published online</a:t>
            </a:r>
          </a:p>
          <a:p>
            <a:pPr lvl="1"/>
            <a:r>
              <a:rPr lang="en-US" dirty="0" smtClean="0"/>
              <a:t>Exploit becomes a 1 step process</a:t>
            </a:r>
          </a:p>
          <a:p>
            <a:pPr lvl="2"/>
            <a:r>
              <a:rPr lang="en-US" dirty="0" smtClean="0"/>
              <a:t>Generating word lists is less necessary</a:t>
            </a:r>
          </a:p>
          <a:p>
            <a:pPr lvl="2"/>
            <a:r>
              <a:rPr lang="en-US" dirty="0" smtClean="0"/>
              <a:t>Table Loop-up only</a:t>
            </a:r>
          </a:p>
          <a:p>
            <a:r>
              <a:rPr lang="en-US" dirty="0" smtClean="0"/>
              <a:t>Hybrid attack</a:t>
            </a:r>
          </a:p>
          <a:p>
            <a:pPr lvl="1"/>
            <a:r>
              <a:rPr lang="en-US" dirty="0" smtClean="0"/>
              <a:t>Combines dictionary with intelligence gathered from know passwords</a:t>
            </a:r>
          </a:p>
          <a:p>
            <a:pPr lvl="2"/>
            <a:r>
              <a:rPr lang="en-US" dirty="0" smtClean="0"/>
              <a:t>For Example: Gather all names from </a:t>
            </a:r>
            <a:r>
              <a:rPr lang="en-US" dirty="0" err="1" smtClean="0"/>
              <a:t>Facebook</a:t>
            </a:r>
            <a:r>
              <a:rPr lang="en-US" dirty="0" smtClean="0"/>
              <a:t> and combine with dictionary words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Active Authentication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it?</a:t>
            </a:r>
          </a:p>
          <a:p>
            <a:r>
              <a:rPr lang="en-US" dirty="0" smtClean="0"/>
              <a:t>How will it work?</a:t>
            </a:r>
            <a:endParaRPr lang="en-US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AA – What is it?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Authentication based on how you perform tasks</a:t>
            </a:r>
          </a:p>
          <a:p>
            <a:pPr lvl="1"/>
            <a:r>
              <a:rPr lang="en-US" dirty="0" smtClean="0"/>
              <a:t>Distinct Behavioral Characteristics</a:t>
            </a:r>
          </a:p>
          <a:p>
            <a:pPr lvl="1"/>
            <a:r>
              <a:rPr lang="en-US" dirty="0" smtClean="0"/>
              <a:t>Cognitive fingerprint</a:t>
            </a:r>
          </a:p>
          <a:p>
            <a:pPr lvl="2"/>
            <a:r>
              <a:rPr lang="en-US" dirty="0" smtClean="0"/>
              <a:t>Keyboard Dynamics</a:t>
            </a:r>
          </a:p>
          <a:p>
            <a:pPr lvl="3"/>
            <a:r>
              <a:rPr lang="en-US" dirty="0" smtClean="0"/>
              <a:t>Length of time to hold down a key, and time to move to another key</a:t>
            </a:r>
          </a:p>
          <a:p>
            <a:pPr lvl="2"/>
            <a:r>
              <a:rPr lang="en-US" dirty="0" smtClean="0"/>
              <a:t>Mice movement</a:t>
            </a:r>
          </a:p>
          <a:p>
            <a:pPr lvl="1"/>
            <a:r>
              <a:rPr lang="en-US" dirty="0" smtClean="0"/>
              <a:t>These repetitive movement are not controlled by deliberate thought and therefore hard to mimic</a:t>
            </a:r>
            <a:endParaRPr lang="en-US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AA – How will it work?</a:t>
            </a:r>
            <a:endParaRPr lang="en-US" dirty="0"/>
          </a:p>
        </p:txBody>
      </p:sp>
      <p:pic>
        <p:nvPicPr>
          <p:cNvPr id="6" name="Picture 5" descr="AA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42141"/>
            <a:ext cx="9144000" cy="511585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Lets Play a Game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Pro’s</a:t>
            </a:r>
          </a:p>
          <a:p>
            <a:r>
              <a:rPr lang="en-US" dirty="0" smtClean="0"/>
              <a:t>Con’s</a:t>
            </a:r>
            <a:endParaRPr lang="en-US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Risk Based Authentication</a:t>
            </a:r>
            <a:endParaRPr lang="en-US" dirty="0"/>
          </a:p>
        </p:txBody>
      </p:sp>
      <p:pic>
        <p:nvPicPr>
          <p:cNvPr id="4" name="Content Placeholder 3" descr="RBA.png"/>
          <p:cNvPicPr>
            <a:picLocks noGrp="1" noChangeAspect="1"/>
          </p:cNvPicPr>
          <p:nvPr>
            <p:ph idx="1"/>
          </p:nvPr>
        </p:nvPicPr>
        <p:blipFill>
          <a:blip r:embed="rId2"/>
          <a:srcRect t="-519" b="-519"/>
          <a:stretch>
            <a:fillRect/>
          </a:stretch>
        </p:blipFill>
        <p:spPr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 Hacker’s Do with their Passwords</a:t>
            </a:r>
            <a:endParaRPr lang="en-US" dirty="0"/>
          </a:p>
        </p:txBody>
      </p:sp>
      <p:pic>
        <p:nvPicPr>
          <p:cNvPr id="4" name="Content Placeholder 3" descr="lengths.pn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l="-10827" r="-10827"/>
          <a:stretch>
            <a:fillRect/>
          </a:stretch>
        </p:blipFill>
        <p:spPr/>
      </p:pic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"There [were] a lot of variations of the word pass and root and also </a:t>
            </a:r>
            <a:r>
              <a:rPr lang="en-US" dirty="0" err="1" smtClean="0"/>
              <a:t>hax</a:t>
            </a:r>
            <a:r>
              <a:rPr lang="en-US" dirty="0" smtClean="0"/>
              <a:t> was used many times, but if I omit one common 4-letter word, the most frequently used word in this dictionary is hack," </a:t>
            </a:r>
            <a:r>
              <a:rPr lang="en-US" dirty="0" err="1" smtClean="0"/>
              <a:t>Hýža</a:t>
            </a:r>
            <a:r>
              <a:rPr lang="en-US" dirty="0" smtClean="0"/>
              <a:t> wrote. "It is worth mentioning that many PHP shells I </a:t>
            </a:r>
            <a:r>
              <a:rPr lang="en-US" dirty="0" err="1" smtClean="0"/>
              <a:t>analysed</a:t>
            </a:r>
            <a:r>
              <a:rPr lang="en-US" dirty="0" smtClean="0"/>
              <a:t> had only default passwords like r57, c99, password or </a:t>
            </a:r>
            <a:r>
              <a:rPr lang="en-US" dirty="0" err="1" smtClean="0"/>
              <a:t>yourpass</a:t>
            </a:r>
            <a:r>
              <a:rPr lang="en-US" dirty="0" smtClean="0"/>
              <a:t>."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0" y="6211669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hlinkClick r:id="rId3"/>
              </a:rPr>
              <a:t>http://arstechnica.com/security/2014/06/its-official-malicious-hackers-have-crappy-password-hygiene-too/</a:t>
            </a:r>
            <a:endParaRPr lang="en-US" sz="1600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Provided Links by Anonymous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914400" y="1747838"/>
            <a:ext cx="7787643" cy="4303338"/>
          </a:xfrm>
        </p:spPr>
        <p:txBody>
          <a:bodyPr/>
          <a:lstStyle/>
          <a:p>
            <a:r>
              <a:rPr lang="en-US" dirty="0" smtClean="0"/>
              <a:t>Password Manager Reviews</a:t>
            </a:r>
          </a:p>
          <a:p>
            <a:pPr lvl="1"/>
            <a:r>
              <a:rPr lang="en-US" dirty="0" smtClean="0">
                <a:hlinkClick r:id="rId2"/>
              </a:rPr>
              <a:t>http://online-password-manager-review.toptenreviews.com</a:t>
            </a:r>
            <a:endParaRPr lang="en-US" dirty="0" smtClean="0"/>
          </a:p>
          <a:p>
            <a:r>
              <a:rPr lang="en-US" dirty="0" smtClean="0"/>
              <a:t>Password Management Guide</a:t>
            </a:r>
          </a:p>
          <a:p>
            <a:pPr lvl="1"/>
            <a:r>
              <a:rPr lang="en-US" dirty="0" smtClean="0">
                <a:hlinkClick r:id="rId3"/>
              </a:rPr>
              <a:t>http://www.makeuseof.com/pages/the-password-management-guide-fulltext</a:t>
            </a:r>
            <a:endParaRPr lang="en-US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Hacker Password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Most capitalized letters are at the beginning of a password</a:t>
            </a:r>
          </a:p>
          <a:p>
            <a:r>
              <a:rPr lang="en-US" dirty="0" smtClean="0"/>
              <a:t>Most numbers and special characters are at the end</a:t>
            </a:r>
          </a:p>
          <a:p>
            <a:r>
              <a:rPr lang="en-US" dirty="0" smtClean="0"/>
              <a:t>Quite a lot of first name followed by year</a:t>
            </a:r>
          </a:p>
          <a:p>
            <a:r>
              <a:rPr lang="en-US" dirty="0" smtClean="0"/>
              <a:t>Add number or special characters at the beginning or (usually) end</a:t>
            </a:r>
          </a:p>
          <a:p>
            <a:r>
              <a:rPr lang="en-US" dirty="0" smtClean="0"/>
              <a:t>Mangling</a:t>
            </a:r>
          </a:p>
          <a:p>
            <a:pPr lvl="1"/>
            <a:r>
              <a:rPr lang="en-US" dirty="0" smtClean="0"/>
              <a:t>Super – sup34 Princess = Prince$$</a:t>
            </a:r>
          </a:p>
          <a:p>
            <a:r>
              <a:rPr lang="en-US" dirty="0" smtClean="0"/>
              <a:t>Mirror images</a:t>
            </a:r>
          </a:p>
          <a:p>
            <a:pPr lvl="1"/>
            <a:r>
              <a:rPr lang="en-US" dirty="0" err="1" smtClean="0"/>
              <a:t>mypassworddrowssapym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85311" y="0"/>
            <a:ext cx="8562465" cy="641803"/>
          </a:xfrm>
        </p:spPr>
        <p:txBody>
          <a:bodyPr/>
          <a:lstStyle/>
          <a:p>
            <a:r>
              <a:rPr lang="en-US" sz="2700" dirty="0" smtClean="0">
                <a:hlinkClick r:id="rId3"/>
              </a:rPr>
              <a:t>SplashData’s25 Most Popular Passwords </a:t>
            </a:r>
            <a:r>
              <a:rPr lang="en-US" sz="2700" dirty="0" smtClean="0"/>
              <a:t>for 2014</a:t>
            </a:r>
            <a:endParaRPr lang="en-US" sz="2700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914400" y="870404"/>
          <a:ext cx="7313614" cy="53342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56807"/>
                <a:gridCol w="3656807"/>
              </a:tblGrid>
              <a:tr h="391181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1. password (Unchanged)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13. 1234567 (Down 6)</a:t>
                      </a:r>
                      <a:endParaRPr lang="en-US" dirty="0"/>
                    </a:p>
                  </a:txBody>
                  <a:tcPr/>
                </a:tc>
              </a:tr>
              <a:tr h="391181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2. 123456 (Unchanged)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14. sunshine (Up 1)</a:t>
                      </a:r>
                      <a:endParaRPr lang="en-US" dirty="0"/>
                    </a:p>
                  </a:txBody>
                  <a:tcPr/>
                </a:tc>
              </a:tr>
              <a:tr h="391181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3. 12345678 (Unchanged)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15. master (Down 1)</a:t>
                      </a:r>
                      <a:endParaRPr lang="en-US" dirty="0"/>
                    </a:p>
                  </a:txBody>
                  <a:tcPr/>
                </a:tc>
              </a:tr>
              <a:tr h="391181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4. abc123 (Up 1)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16. 123123 (Up 4)</a:t>
                      </a:r>
                      <a:endParaRPr lang="en-US" dirty="0"/>
                    </a:p>
                  </a:txBody>
                  <a:tcPr/>
                </a:tc>
              </a:tr>
              <a:tr h="391181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5. qwerty (Down 1)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17. welcome (New)</a:t>
                      </a:r>
                      <a:endParaRPr lang="en-US" dirty="0"/>
                    </a:p>
                  </a:txBody>
                  <a:tcPr/>
                </a:tc>
              </a:tr>
              <a:tr h="3911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6. monkey (Unchanged)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18. shadow (Up 1)</a:t>
                      </a:r>
                      <a:endParaRPr lang="en-US" dirty="0"/>
                    </a:p>
                  </a:txBody>
                  <a:tcPr/>
                </a:tc>
              </a:tr>
              <a:tr h="3911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7. </a:t>
                      </a:r>
                      <a:r>
                        <a:rPr lang="en-US" sz="1800" dirty="0" err="1" smtClean="0"/>
                        <a:t>letmein</a:t>
                      </a:r>
                      <a:r>
                        <a:rPr lang="en-US" sz="1800" dirty="0" smtClean="0"/>
                        <a:t> (Up 1)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19. </a:t>
                      </a:r>
                      <a:r>
                        <a:rPr lang="en-US" dirty="0" err="1" smtClean="0"/>
                        <a:t>ashley</a:t>
                      </a:r>
                      <a:r>
                        <a:rPr lang="en-US" dirty="0" smtClean="0"/>
                        <a:t> (Down 3)</a:t>
                      </a:r>
                      <a:endParaRPr lang="en-US" dirty="0"/>
                    </a:p>
                  </a:txBody>
                  <a:tcPr/>
                </a:tc>
              </a:tr>
              <a:tr h="3911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8. dragon (Up 2)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20. football (Up 5)</a:t>
                      </a:r>
                      <a:endParaRPr lang="en-US" dirty="0"/>
                    </a:p>
                  </a:txBody>
                  <a:tcPr/>
                </a:tc>
              </a:tr>
              <a:tr h="3911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9. 111111 (Up 3)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21. </a:t>
                      </a:r>
                      <a:r>
                        <a:rPr lang="en-US" dirty="0" err="1" smtClean="0"/>
                        <a:t>jesus</a:t>
                      </a:r>
                      <a:r>
                        <a:rPr lang="en-US" dirty="0" smtClean="0"/>
                        <a:t> (New)</a:t>
                      </a:r>
                      <a:endParaRPr lang="en-US" dirty="0"/>
                    </a:p>
                  </a:txBody>
                  <a:tcPr/>
                </a:tc>
              </a:tr>
              <a:tr h="3911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10. baseball (Up 1)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22. </a:t>
                      </a:r>
                      <a:r>
                        <a:rPr lang="en-US" dirty="0" err="1" smtClean="0"/>
                        <a:t>michael</a:t>
                      </a:r>
                      <a:r>
                        <a:rPr lang="en-US" dirty="0" smtClean="0"/>
                        <a:t> (Up 2)</a:t>
                      </a:r>
                      <a:endParaRPr lang="en-US" dirty="0"/>
                    </a:p>
                  </a:txBody>
                  <a:tcPr/>
                </a:tc>
              </a:tr>
              <a:tr h="3911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11. </a:t>
                      </a:r>
                      <a:r>
                        <a:rPr lang="en-US" sz="1800" dirty="0" err="1" smtClean="0"/>
                        <a:t>iloveyou</a:t>
                      </a:r>
                      <a:r>
                        <a:rPr lang="en-US" sz="1800" dirty="0" smtClean="0"/>
                        <a:t> (Up 2)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23. ninja     (New)</a:t>
                      </a:r>
                      <a:endParaRPr lang="en-US" dirty="0"/>
                    </a:p>
                  </a:txBody>
                  <a:tcPr/>
                </a:tc>
              </a:tr>
              <a:tr h="3911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12. trustno1 (Down 3)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24. mustang (New)</a:t>
                      </a:r>
                      <a:endParaRPr lang="en-US" dirty="0"/>
                    </a:p>
                  </a:txBody>
                  <a:tcPr/>
                </a:tc>
              </a:tr>
              <a:tr h="3911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25. password1 (New)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2086209" y="620465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compiled from files containing millions of stolen passwords posted online by hackers.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Just the facts John…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PC running with 1 AMD </a:t>
            </a:r>
            <a:r>
              <a:rPr lang="en-US" dirty="0" err="1" smtClean="0"/>
              <a:t>Radeon</a:t>
            </a:r>
            <a:r>
              <a:rPr lang="en-US" dirty="0" smtClean="0"/>
              <a:t> HD7970 GPU</a:t>
            </a:r>
          </a:p>
          <a:p>
            <a:pPr lvl="1"/>
            <a:r>
              <a:rPr lang="en-US" dirty="0" smtClean="0"/>
              <a:t>Process 8.2 billion password’s per </a:t>
            </a:r>
            <a:r>
              <a:rPr lang="en-US" b="1" dirty="0" smtClean="0"/>
              <a:t>second</a:t>
            </a:r>
            <a:endParaRPr lang="en-US" dirty="0" smtClean="0"/>
          </a:p>
          <a:p>
            <a:r>
              <a:rPr lang="en-US" dirty="0" smtClean="0"/>
              <a:t>The biggest boon to cracking passwords however is</a:t>
            </a:r>
          </a:p>
          <a:p>
            <a:pPr lvl="1"/>
            <a:r>
              <a:rPr lang="en-US" dirty="0" smtClean="0"/>
              <a:t>Theft of non-secure credential files</a:t>
            </a:r>
          </a:p>
          <a:p>
            <a:pPr lvl="1"/>
            <a:r>
              <a:rPr lang="en-US" dirty="0" err="1" smtClean="0"/>
              <a:t>Rockyou.com</a:t>
            </a:r>
            <a:endParaRPr lang="en-US" dirty="0" smtClean="0"/>
          </a:p>
          <a:p>
            <a:pPr lvl="2"/>
            <a:r>
              <a:rPr lang="en-US" dirty="0" smtClean="0"/>
              <a:t>32 million plaintext passwords</a:t>
            </a:r>
          </a:p>
          <a:p>
            <a:pPr lvl="2"/>
            <a:r>
              <a:rPr lang="en-US" dirty="0" smtClean="0"/>
              <a:t>14 million after duplicates were removed</a:t>
            </a:r>
          </a:p>
          <a:p>
            <a:pPr lvl="2"/>
            <a:r>
              <a:rPr lang="en-US" dirty="0" smtClean="0"/>
              <a:t>Now there exists a database of commonly used passwords</a:t>
            </a:r>
          </a:p>
          <a:p>
            <a:pPr lvl="2"/>
            <a:r>
              <a:rPr lang="en-US" dirty="0" smtClean="0"/>
              <a:t>If you can “crack” 8.2 billion per second how fast do you think you can look one up?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Lets look at some numbers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9214" y="1747838"/>
            <a:ext cx="8314361" cy="4578476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Steven1961</a:t>
            </a:r>
          </a:p>
          <a:p>
            <a:pPr lvl="1"/>
            <a:r>
              <a:rPr lang="en-US" dirty="0" smtClean="0"/>
              <a:t>10 characters</a:t>
            </a:r>
          </a:p>
          <a:p>
            <a:pPr lvl="1"/>
            <a:r>
              <a:rPr lang="en-US" dirty="0" smtClean="0"/>
              <a:t>52 letters</a:t>
            </a:r>
          </a:p>
          <a:p>
            <a:pPr lvl="1"/>
            <a:r>
              <a:rPr lang="en-US" dirty="0" smtClean="0"/>
              <a:t>Password length = 10 so,</a:t>
            </a:r>
          </a:p>
          <a:p>
            <a:pPr lvl="2"/>
            <a:r>
              <a:rPr lang="en-US" dirty="0" smtClean="0"/>
              <a:t>62</a:t>
            </a:r>
            <a:r>
              <a:rPr lang="en-US" baseline="30000" dirty="0" smtClean="0"/>
              <a:t>10 </a:t>
            </a:r>
            <a:r>
              <a:rPr lang="en-US" dirty="0" smtClean="0"/>
              <a:t>= 839,299,365,868,340,224* /8 billion second** =  104,912,420.73 (1,748,540.35  minutes; 29,142.34 hours;  1,214.26 days;) </a:t>
            </a:r>
          </a:p>
          <a:p>
            <a:pPr lvl="2"/>
            <a:r>
              <a:rPr lang="en-US" dirty="0" smtClean="0">
                <a:solidFill>
                  <a:srgbClr val="FF0000"/>
                </a:solidFill>
              </a:rPr>
              <a:t>3.33 Years to crack</a:t>
            </a:r>
            <a:r>
              <a:rPr lang="en-US" dirty="0" smtClean="0"/>
              <a:t> but….</a:t>
            </a:r>
          </a:p>
          <a:p>
            <a:r>
              <a:rPr lang="en-US" dirty="0" smtClean="0"/>
              <a:t>Hackers know our patterns so…</a:t>
            </a:r>
          </a:p>
          <a:p>
            <a:pPr lvl="1"/>
            <a:r>
              <a:rPr lang="en-US" dirty="0" smtClean="0"/>
              <a:t>10 character, last 4 are numbers, 1</a:t>
            </a:r>
            <a:r>
              <a:rPr lang="en-US" baseline="30000" dirty="0" smtClean="0"/>
              <a:t>st</a:t>
            </a:r>
            <a:r>
              <a:rPr lang="en-US" dirty="0" smtClean="0"/>
              <a:t> may be capitalized</a:t>
            </a:r>
          </a:p>
          <a:p>
            <a:pPr lvl="1"/>
            <a:r>
              <a:rPr lang="en-US" dirty="0" smtClean="0"/>
              <a:t>52 </a:t>
            </a:r>
            <a:r>
              <a:rPr lang="en-US" dirty="0" err="1" smtClean="0"/>
              <a:t>x</a:t>
            </a:r>
            <a:r>
              <a:rPr lang="en-US" dirty="0" smtClean="0"/>
              <a:t> 26 </a:t>
            </a:r>
            <a:r>
              <a:rPr lang="en-US" dirty="0" err="1" smtClean="0"/>
              <a:t>x</a:t>
            </a:r>
            <a:r>
              <a:rPr lang="en-US" dirty="0" smtClean="0"/>
              <a:t> 26 </a:t>
            </a:r>
            <a:r>
              <a:rPr lang="en-US" dirty="0" err="1" smtClean="0"/>
              <a:t>x</a:t>
            </a:r>
            <a:r>
              <a:rPr lang="en-US" dirty="0" smtClean="0"/>
              <a:t> 26 </a:t>
            </a:r>
            <a:r>
              <a:rPr lang="en-US" dirty="0" err="1" smtClean="0"/>
              <a:t>x</a:t>
            </a:r>
            <a:r>
              <a:rPr lang="en-US" dirty="0" smtClean="0"/>
              <a:t> 26 </a:t>
            </a:r>
            <a:r>
              <a:rPr lang="en-US" dirty="0" err="1" smtClean="0"/>
              <a:t>x</a:t>
            </a:r>
            <a:r>
              <a:rPr lang="en-US" dirty="0" smtClean="0"/>
              <a:t> 26 </a:t>
            </a:r>
            <a:r>
              <a:rPr lang="en-US" dirty="0" err="1" smtClean="0"/>
              <a:t>x</a:t>
            </a:r>
            <a:r>
              <a:rPr lang="en-US" dirty="0" smtClean="0"/>
              <a:t> 10 </a:t>
            </a:r>
            <a:r>
              <a:rPr lang="en-US" dirty="0" err="1" smtClean="0"/>
              <a:t>x</a:t>
            </a:r>
            <a:r>
              <a:rPr lang="en-US" dirty="0" smtClean="0"/>
              <a:t> 10 </a:t>
            </a:r>
            <a:r>
              <a:rPr lang="en-US" dirty="0" err="1" smtClean="0"/>
              <a:t>x</a:t>
            </a:r>
            <a:r>
              <a:rPr lang="en-US" dirty="0" smtClean="0"/>
              <a:t> 10 </a:t>
            </a:r>
            <a:r>
              <a:rPr lang="en-US" dirty="0" err="1" smtClean="0"/>
              <a:t>x</a:t>
            </a:r>
            <a:r>
              <a:rPr lang="en-US" dirty="0" smtClean="0"/>
              <a:t> 10 / 8 billion =</a:t>
            </a:r>
          </a:p>
          <a:p>
            <a:pPr lvl="2"/>
            <a:r>
              <a:rPr lang="en-US" dirty="0" smtClean="0"/>
              <a:t> 772.29 seconds</a:t>
            </a:r>
          </a:p>
          <a:p>
            <a:pPr lvl="3"/>
            <a:r>
              <a:rPr lang="en-US" dirty="0" smtClean="0">
                <a:solidFill>
                  <a:srgbClr val="FF0000"/>
                </a:solidFill>
              </a:rPr>
              <a:t> 12.87  minutes to crack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But what if Hacker goes to my </a:t>
            </a:r>
            <a:r>
              <a:rPr lang="en-US" dirty="0" smtClean="0">
                <a:solidFill>
                  <a:schemeClr val="tx1"/>
                </a:solidFill>
                <a:hlinkClick r:id="rId2"/>
              </a:rPr>
              <a:t>Facebook page</a:t>
            </a:r>
            <a:r>
              <a:rPr lang="en-US" dirty="0" smtClean="0">
                <a:solidFill>
                  <a:schemeClr val="tx1"/>
                </a:solidFill>
              </a:rPr>
              <a:t>?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10 character, last 4 are numbers and they’re probably 1961 so…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52 </a:t>
            </a:r>
            <a:r>
              <a:rPr lang="en-US" dirty="0" err="1" smtClean="0">
                <a:solidFill>
                  <a:schemeClr val="tx1"/>
                </a:solidFill>
              </a:rPr>
              <a:t>x</a:t>
            </a:r>
            <a:r>
              <a:rPr lang="en-US" dirty="0" smtClean="0">
                <a:solidFill>
                  <a:schemeClr val="tx1"/>
                </a:solidFill>
              </a:rPr>
              <a:t> 26 </a:t>
            </a:r>
            <a:r>
              <a:rPr lang="en-US" dirty="0" err="1" smtClean="0">
                <a:solidFill>
                  <a:schemeClr val="tx1"/>
                </a:solidFill>
              </a:rPr>
              <a:t>x</a:t>
            </a:r>
            <a:r>
              <a:rPr lang="en-US" dirty="0" smtClean="0">
                <a:solidFill>
                  <a:schemeClr val="tx1"/>
                </a:solidFill>
              </a:rPr>
              <a:t> 26 </a:t>
            </a:r>
            <a:r>
              <a:rPr lang="en-US" dirty="0" err="1" smtClean="0">
                <a:solidFill>
                  <a:schemeClr val="tx1"/>
                </a:solidFill>
              </a:rPr>
              <a:t>x</a:t>
            </a:r>
            <a:r>
              <a:rPr lang="en-US" dirty="0" smtClean="0">
                <a:solidFill>
                  <a:schemeClr val="tx1"/>
                </a:solidFill>
              </a:rPr>
              <a:t> 26 </a:t>
            </a:r>
            <a:r>
              <a:rPr lang="en-US" dirty="0" err="1" smtClean="0">
                <a:solidFill>
                  <a:schemeClr val="tx1"/>
                </a:solidFill>
              </a:rPr>
              <a:t>x</a:t>
            </a:r>
            <a:r>
              <a:rPr lang="en-US" dirty="0" smtClean="0">
                <a:solidFill>
                  <a:schemeClr val="tx1"/>
                </a:solidFill>
              </a:rPr>
              <a:t> 26 </a:t>
            </a:r>
            <a:r>
              <a:rPr lang="en-US" dirty="0" err="1" smtClean="0">
                <a:solidFill>
                  <a:schemeClr val="tx1"/>
                </a:solidFill>
              </a:rPr>
              <a:t>x</a:t>
            </a:r>
            <a:r>
              <a:rPr lang="en-US" dirty="0" smtClean="0">
                <a:solidFill>
                  <a:schemeClr val="tx1"/>
                </a:solidFill>
              </a:rPr>
              <a:t> 26 +1961/ 8 billion =</a:t>
            </a:r>
          </a:p>
          <a:p>
            <a:pPr lvl="2"/>
            <a:r>
              <a:rPr lang="en-US" dirty="0" smtClean="0">
                <a:solidFill>
                  <a:schemeClr val="tx1"/>
                </a:solidFill>
              </a:rPr>
              <a:t>.07 seconds to crack </a:t>
            </a:r>
            <a:r>
              <a:rPr lang="en-US" dirty="0" err="1" smtClean="0">
                <a:solidFill>
                  <a:schemeClr val="tx1"/>
                </a:solidFill>
                <a:sym typeface="Wingdings"/>
              </a:rPr>
              <a:t></a:t>
            </a:r>
            <a:endParaRPr lang="en-US" dirty="0" smtClean="0">
              <a:solidFill>
                <a:schemeClr val="tx1"/>
              </a:solidFill>
            </a:endParaRPr>
          </a:p>
          <a:p>
            <a:pPr lvl="1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8695" y="6326314"/>
            <a:ext cx="85348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*eight </a:t>
            </a:r>
            <a:r>
              <a:rPr lang="en-US" sz="1400" dirty="0"/>
              <a:t>hundred thirty nine quadrillion</a:t>
            </a:r>
            <a:r>
              <a:rPr lang="en-US" sz="1400" dirty="0" smtClean="0"/>
              <a:t>, two </a:t>
            </a:r>
            <a:r>
              <a:rPr lang="en-US" sz="1400" dirty="0"/>
              <a:t>hundred ninety nine trillion</a:t>
            </a:r>
            <a:r>
              <a:rPr lang="en-US" sz="1400" dirty="0" smtClean="0"/>
              <a:t>, three </a:t>
            </a:r>
            <a:r>
              <a:rPr lang="en-US" sz="1400" dirty="0"/>
              <a:t>hundred sixty five billion</a:t>
            </a:r>
            <a:r>
              <a:rPr lang="en-US" sz="1400" dirty="0" smtClean="0"/>
              <a:t>, eight </a:t>
            </a:r>
            <a:r>
              <a:rPr lang="en-US" sz="1400" dirty="0"/>
              <a:t>hundred sixty eight million</a:t>
            </a:r>
            <a:r>
              <a:rPr lang="en-US" sz="1400" dirty="0" smtClean="0"/>
              <a:t>, three </a:t>
            </a:r>
            <a:r>
              <a:rPr lang="en-US" sz="1400" dirty="0"/>
              <a:t>hundred forty thousand</a:t>
            </a:r>
            <a:r>
              <a:rPr lang="en-US" sz="1400" dirty="0" smtClean="0"/>
              <a:t>, two </a:t>
            </a:r>
            <a:r>
              <a:rPr lang="en-US" sz="1400" dirty="0"/>
              <a:t>hundred twenty four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Footer Placeholder 4"/>
          <p:cNvSpPr>
            <a:spLocks noGrp="1"/>
          </p:cNvSpPr>
          <p:nvPr>
            <p:ph type="ftr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>
                <a:ea typeface="ＭＳ Ｐゴシック" pitchFamily="-84" charset="-128"/>
                <a:cs typeface="ＭＳ Ｐゴシック" pitchFamily="-84" charset="-128"/>
              </a:rPr>
              <a:t>Copyright Pearson Prentice-Hall 2010</a:t>
            </a:r>
          </a:p>
        </p:txBody>
      </p:sp>
      <p:sp>
        <p:nvSpPr>
          <p:cNvPr id="40962" name="Content Placeholder 1"/>
          <p:cNvSpPr>
            <a:spLocks noGrp="1"/>
          </p:cNvSpPr>
          <p:nvPr>
            <p:ph idx="1"/>
          </p:nvPr>
        </p:nvSpPr>
        <p:spPr>
          <a:xfrm>
            <a:off x="457200" y="1481138"/>
            <a:ext cx="8229600" cy="4843462"/>
          </a:xfrm>
        </p:spPr>
        <p:txBody>
          <a:bodyPr/>
          <a:lstStyle/>
          <a:p>
            <a:pPr eaLnBrk="1"/>
            <a:r>
              <a:rPr lang="en-US" b="1"/>
              <a:t>Password-Cracking Programs</a:t>
            </a:r>
          </a:p>
          <a:p>
            <a:pPr lvl="1" eaLnBrk="1"/>
            <a:r>
              <a:rPr lang="en-US"/>
              <a:t>Brute-force password guessing</a:t>
            </a:r>
          </a:p>
          <a:p>
            <a:pPr lvl="2" eaLnBrk="1"/>
            <a:r>
              <a:rPr lang="en-US"/>
              <a:t>Try all possible passwords of Length 1, Length 2, etc.</a:t>
            </a:r>
          </a:p>
          <a:p>
            <a:pPr lvl="2" eaLnBrk="1"/>
            <a:r>
              <a:rPr lang="en-US"/>
              <a:t>Thwarted by passwords that are long and complex (using all keyboard characters)</a:t>
            </a:r>
          </a:p>
          <a:p>
            <a:pPr lvl="3" eaLnBrk="1"/>
            <a:r>
              <a:rPr lang="en-US"/>
              <a:t>N is the password length, in characters</a:t>
            </a:r>
          </a:p>
          <a:p>
            <a:pPr lvl="4" eaLnBrk="1"/>
            <a:r>
              <a:rPr lang="en-US"/>
              <a:t>Alphabet, no case: N</a:t>
            </a:r>
            <a:r>
              <a:rPr lang="en-US" baseline="30000"/>
              <a:t>26</a:t>
            </a:r>
            <a:r>
              <a:rPr lang="en-US"/>
              <a:t> possible passwords</a:t>
            </a:r>
          </a:p>
          <a:p>
            <a:pPr lvl="4" eaLnBrk="1"/>
            <a:r>
              <a:rPr lang="en-US"/>
              <a:t>Alphabet, upper and lower case (N</a:t>
            </a:r>
            <a:r>
              <a:rPr lang="en-US" baseline="30000"/>
              <a:t>52</a:t>
            </a:r>
            <a:r>
              <a:rPr lang="en-US"/>
              <a:t>)</a:t>
            </a:r>
          </a:p>
          <a:p>
            <a:pPr lvl="4" eaLnBrk="1"/>
            <a:r>
              <a:rPr lang="en-US"/>
              <a:t>Alphanumeric (letters and digits) (N</a:t>
            </a:r>
            <a:r>
              <a:rPr lang="en-US" baseline="30000"/>
              <a:t>62</a:t>
            </a:r>
            <a:r>
              <a:rPr lang="en-US"/>
              <a:t>)</a:t>
            </a:r>
          </a:p>
          <a:p>
            <a:pPr lvl="4" eaLnBrk="1"/>
            <a:r>
              <a:rPr lang="en-US"/>
              <a:t>All keyboard characters (~N</a:t>
            </a:r>
            <a:r>
              <a:rPr lang="en-US" baseline="30000"/>
              <a:t>80</a:t>
            </a:r>
            <a:r>
              <a:rPr lang="en-US"/>
              <a:t>)</a:t>
            </a:r>
          </a:p>
          <a:p>
            <a:pPr eaLnBrk="1" hangingPunct="1"/>
            <a:endParaRPr lang="en-US"/>
          </a:p>
        </p:txBody>
      </p:sp>
      <p:sp>
        <p:nvSpPr>
          <p:cNvPr id="40963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794EB9F-FF2B-C641-AF5E-AB8C546A7564}" type="slidenum">
              <a:rPr lang="en-US"/>
              <a:pPr/>
              <a:t>9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j-ea"/>
                <a:cs typeface="+mj-cs"/>
              </a:rPr>
              <a:t>Server Password Cracking</a:t>
            </a:r>
            <a:endParaRPr lang="en-US" dirty="0"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udio">
  <a:themeElements>
    <a:clrScheme name="Studio">
      <a:dk1>
        <a:sysClr val="windowText" lastClr="000000"/>
      </a:dk1>
      <a:lt1>
        <a:sysClr val="window" lastClr="FFFFFF"/>
      </a:lt1>
      <a:dk2>
        <a:srgbClr val="535252"/>
      </a:dk2>
      <a:lt2>
        <a:srgbClr val="AAB5C2"/>
      </a:lt2>
      <a:accent1>
        <a:srgbClr val="F7901E"/>
      </a:accent1>
      <a:accent2>
        <a:srgbClr val="FEC60B"/>
      </a:accent2>
      <a:accent3>
        <a:srgbClr val="9FE62F"/>
      </a:accent3>
      <a:accent4>
        <a:srgbClr val="4EA5D1"/>
      </a:accent4>
      <a:accent5>
        <a:srgbClr val="1C4596"/>
      </a:accent5>
      <a:accent6>
        <a:srgbClr val="542D90"/>
      </a:accent6>
      <a:hlink>
        <a:srgbClr val="ED2024"/>
      </a:hlink>
      <a:folHlink>
        <a:srgbClr val="BD912D"/>
      </a:folHlink>
    </a:clrScheme>
    <a:fontScheme name="Studio">
      <a:majorFont>
        <a:latin typeface="Corbel"/>
        <a:ea typeface=""/>
        <a:cs typeface=""/>
        <a:font script="Jpan" typeface="ＭＳ Ｐゴシック"/>
      </a:majorFont>
      <a:minorFont>
        <a:latin typeface="Corbel"/>
        <a:ea typeface=""/>
        <a:cs typeface=""/>
        <a:font script="Jpan" typeface="ＭＳ Ｐゴシック"/>
      </a:minorFont>
    </a:fontScheme>
    <a:fmtScheme name="Studio">
      <a:fillStyleLst>
        <a:solidFill>
          <a:schemeClr val="phClr"/>
        </a:solidFill>
        <a:gradFill rotWithShape="1">
          <a:gsLst>
            <a:gs pos="38000">
              <a:schemeClr val="phClr">
                <a:tint val="100000"/>
                <a:satMod val="100000"/>
              </a:schemeClr>
            </a:gs>
            <a:gs pos="100000">
              <a:schemeClr val="phClr">
                <a:tint val="100000"/>
                <a:shade val="50000"/>
                <a:hueMod val="100000"/>
                <a:satMod val="100000"/>
                <a:lumMod val="10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100000"/>
                <a:shade val="100000"/>
                <a:satMod val="100000"/>
              </a:schemeClr>
            </a:gs>
            <a:gs pos="60000">
              <a:schemeClr val="phClr">
                <a:tint val="100000"/>
                <a:shade val="60000"/>
                <a:alpha val="100000"/>
                <a:satMod val="100000"/>
                <a:lumMod val="100000"/>
              </a:schemeClr>
            </a:gs>
            <a:gs pos="100000">
              <a:schemeClr val="phClr">
                <a:shade val="20000"/>
                <a:satMod val="100000"/>
                <a:lumMod val="100000"/>
              </a:schemeClr>
            </a:gs>
          </a:gsLst>
          <a:lin ang="5400000" scaled="0"/>
        </a:gradFill>
      </a:fillStyleLst>
      <a:lnStyleLst>
        <a:ln w="2857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7625" cap="flat" cmpd="sng" algn="ctr">
          <a:solidFill>
            <a:schemeClr val="phClr"/>
          </a:solidFill>
          <a:prstDash val="solid"/>
        </a:ln>
        <a:ln w="476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01600" stA="26000" endPos="20000" dist="12700" dir="5400000" sy="-100000" rotWithShape="0"/>
          </a:effectLst>
        </a:effectStyle>
        <a:effectStyle>
          <a:effectLst>
            <a:outerShdw blurRad="444500" dist="317500" dir="5400000" sx="90000" sy="-25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chilly" dir="t"/>
          </a:scene3d>
          <a:sp3d contourW="12700" prstMaterial="softEdge">
            <a:bevelT w="63500" h="2540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30000">
              <a:schemeClr val="phClr">
                <a:tint val="10000"/>
                <a:alpha val="80000"/>
                <a:satMod val="300000"/>
              </a:schemeClr>
            </a:gs>
            <a:gs pos="100000">
              <a:schemeClr val="phClr">
                <a:tint val="80000"/>
                <a:shade val="100000"/>
                <a:alpha val="100000"/>
                <a:satMod val="200000"/>
              </a:schemeClr>
            </a:gs>
          </a:gsLst>
          <a:lin ang="5400000" scaled="1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Studio.thmx</Template>
  <TotalTime>1630</TotalTime>
  <Words>3139</Words>
  <Application>Microsoft Macintosh PowerPoint</Application>
  <PresentationFormat>On-screen Show (4:3)</PresentationFormat>
  <Paragraphs>424</Paragraphs>
  <Slides>47</Slides>
  <Notes>2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48" baseType="lpstr">
      <vt:lpstr>Studio</vt:lpstr>
      <vt:lpstr>Passwords</vt:lpstr>
      <vt:lpstr>Slide 2</vt:lpstr>
      <vt:lpstr>Readings</vt:lpstr>
      <vt:lpstr>Password Vulnerabilities</vt:lpstr>
      <vt:lpstr>Hacker Password Analysis</vt:lpstr>
      <vt:lpstr>SplashData’s25 Most Popular Passwords for 2014</vt:lpstr>
      <vt:lpstr>Just the facts John…</vt:lpstr>
      <vt:lpstr>Lets look at some numbers</vt:lpstr>
      <vt:lpstr>Server Password Cracking</vt:lpstr>
      <vt:lpstr>GPU Cracking</vt:lpstr>
      <vt:lpstr>ArsTechnica Breach</vt:lpstr>
      <vt:lpstr>Hashing Password Algorithms</vt:lpstr>
      <vt:lpstr>Hashing Password Algorithms</vt:lpstr>
      <vt:lpstr>Hashing Password Algorithms</vt:lpstr>
      <vt:lpstr>Server Password Cracking</vt:lpstr>
      <vt:lpstr>Storage Problem (For Cracking)</vt:lpstr>
      <vt:lpstr>Storing Passwords (Salting Hashes)</vt:lpstr>
      <vt:lpstr>Threshold Cyrptography</vt:lpstr>
      <vt:lpstr>RSA Distributed Credential Protection</vt:lpstr>
      <vt:lpstr>Why all this fuss?</vt:lpstr>
      <vt:lpstr>Analysis of ID-Password Usage</vt:lpstr>
      <vt:lpstr>Re-use</vt:lpstr>
      <vt:lpstr>Class Results</vt:lpstr>
      <vt:lpstr>Vulnerability Index</vt:lpstr>
      <vt:lpstr>VI – Result from Study</vt:lpstr>
      <vt:lpstr>Reducing VI</vt:lpstr>
      <vt:lpstr>Implications</vt:lpstr>
      <vt:lpstr>Cybernetic Theory</vt:lpstr>
      <vt:lpstr>Password Composition Policies</vt:lpstr>
      <vt:lpstr>Different Policies</vt:lpstr>
      <vt:lpstr>Major Findings</vt:lpstr>
      <vt:lpstr>Why do we choose weak passwords?</vt:lpstr>
      <vt:lpstr>Can we strengthen security of passwords?</vt:lpstr>
      <vt:lpstr>1Passwords password system</vt:lpstr>
      <vt:lpstr>Diceware Passwords (Arnold Reinhold)</vt:lpstr>
      <vt:lpstr>How Many words?</vt:lpstr>
      <vt:lpstr>Finally…</vt:lpstr>
      <vt:lpstr>How many characters?</vt:lpstr>
      <vt:lpstr>Password Complexity and Length are both Crucial</vt:lpstr>
      <vt:lpstr>Active Authentication</vt:lpstr>
      <vt:lpstr>AA – What is it?</vt:lpstr>
      <vt:lpstr>AA – How will it work?</vt:lpstr>
      <vt:lpstr>Slide 43</vt:lpstr>
      <vt:lpstr>Lets Play a Game</vt:lpstr>
      <vt:lpstr>Risk Based Authentication</vt:lpstr>
      <vt:lpstr>How do Hacker’s Do with their Passwords</vt:lpstr>
      <vt:lpstr>Provided Links by Anonymous</vt:lpstr>
    </vt:vector>
  </TitlesOfParts>
  <Company>University of Central Florida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Passwords</dc:title>
  <dc:creator>Steven Hornik</dc:creator>
  <cp:lastModifiedBy>Steven Hornik</cp:lastModifiedBy>
  <cp:revision>71</cp:revision>
  <cp:lastPrinted>2013-10-16T21:25:25Z</cp:lastPrinted>
  <dcterms:created xsi:type="dcterms:W3CDTF">2015-06-17T15:33:29Z</dcterms:created>
  <dcterms:modified xsi:type="dcterms:W3CDTF">2015-06-17T16:55:37Z</dcterms:modified>
</cp:coreProperties>
</file>